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419" r:id="rId2"/>
    <p:sldId id="452" r:id="rId3"/>
    <p:sldId id="450" r:id="rId4"/>
    <p:sldId id="446" r:id="rId5"/>
    <p:sldId id="451" r:id="rId6"/>
    <p:sldId id="453" r:id="rId7"/>
    <p:sldId id="454" r:id="rId8"/>
    <p:sldId id="365" r:id="rId9"/>
    <p:sldId id="458" r:id="rId10"/>
    <p:sldId id="434" r:id="rId11"/>
    <p:sldId id="455" r:id="rId12"/>
    <p:sldId id="456" r:id="rId13"/>
    <p:sldId id="457" r:id="rId14"/>
    <p:sldId id="461" r:id="rId15"/>
    <p:sldId id="459" r:id="rId16"/>
    <p:sldId id="460" r:id="rId17"/>
    <p:sldId id="388" r:id="rId18"/>
    <p:sldId id="462" r:id="rId19"/>
    <p:sldId id="464" r:id="rId20"/>
    <p:sldId id="466" r:id="rId21"/>
    <p:sldId id="465" r:id="rId22"/>
    <p:sldId id="463" r:id="rId23"/>
    <p:sldId id="472" r:id="rId24"/>
    <p:sldId id="469" r:id="rId25"/>
    <p:sldId id="468" r:id="rId26"/>
    <p:sldId id="467" r:id="rId27"/>
    <p:sldId id="422" r:id="rId28"/>
    <p:sldId id="429" r:id="rId2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A700"/>
    <a:srgbClr val="D00C2C"/>
    <a:srgbClr val="7A2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BDD04F-6527-4410-A692-40D642D33322}" v="3" dt="2025-01-21T11:52:54.058"/>
  </p1510:revLst>
</p1510:revInfo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Stijl, thema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Stijl, thema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Stijl, thema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64" autoAdjust="0"/>
    <p:restoredTop sz="86405" autoAdjust="0"/>
  </p:normalViewPr>
  <p:slideViewPr>
    <p:cSldViewPr snapToGrid="0">
      <p:cViewPr varScale="1">
        <p:scale>
          <a:sx n="63" d="100"/>
          <a:sy n="63" d="100"/>
        </p:scale>
        <p:origin x="920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250" d="100"/>
          <a:sy n="250" d="100"/>
        </p:scale>
        <p:origin x="9128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ut, F." userId="bc0a0544-4003-4e61-9918-adcafcc2a5c2" providerId="ADAL" clId="{BA803076-3DA9-4981-AE29-10C87CFFF0DC}"/>
    <pc:docChg chg="undo custSel addSld delSld modSld">
      <pc:chgData name="Schut, F." userId="bc0a0544-4003-4e61-9918-adcafcc2a5c2" providerId="ADAL" clId="{BA803076-3DA9-4981-AE29-10C87CFFF0DC}" dt="2024-01-17T11:46:10.809" v="353" actId="2696"/>
      <pc:docMkLst>
        <pc:docMk/>
      </pc:docMkLst>
      <pc:sldChg chg="del">
        <pc:chgData name="Schut, F." userId="bc0a0544-4003-4e61-9918-adcafcc2a5c2" providerId="ADAL" clId="{BA803076-3DA9-4981-AE29-10C87CFFF0DC}" dt="2024-01-17T11:19:32.665" v="9" actId="2696"/>
        <pc:sldMkLst>
          <pc:docMk/>
          <pc:sldMk cId="3190691069" sldId="435"/>
        </pc:sldMkLst>
      </pc:sldChg>
      <pc:sldChg chg="addSp mod">
        <pc:chgData name="Schut, F." userId="bc0a0544-4003-4e61-9918-adcafcc2a5c2" providerId="ADAL" clId="{BA803076-3DA9-4981-AE29-10C87CFFF0DC}" dt="2024-01-15T17:38:44.046" v="8" actId="22"/>
        <pc:sldMkLst>
          <pc:docMk/>
          <pc:sldMk cId="1236048996" sldId="460"/>
        </pc:sldMkLst>
      </pc:sldChg>
      <pc:sldChg chg="modSp mod">
        <pc:chgData name="Schut, F." userId="bc0a0544-4003-4e61-9918-adcafcc2a5c2" providerId="ADAL" clId="{BA803076-3DA9-4981-AE29-10C87CFFF0DC}" dt="2024-01-14T13:16:36.127" v="3" actId="20577"/>
        <pc:sldMkLst>
          <pc:docMk/>
          <pc:sldMk cId="2544758782" sldId="464"/>
        </pc:sldMkLst>
      </pc:sldChg>
      <pc:sldChg chg="modSp mod">
        <pc:chgData name="Schut, F." userId="bc0a0544-4003-4e61-9918-adcafcc2a5c2" providerId="ADAL" clId="{BA803076-3DA9-4981-AE29-10C87CFFF0DC}" dt="2024-01-14T13:16:54.612" v="7" actId="20577"/>
        <pc:sldMkLst>
          <pc:docMk/>
          <pc:sldMk cId="3872792515" sldId="469"/>
        </pc:sldMkLst>
      </pc:sldChg>
      <pc:sldChg chg="del">
        <pc:chgData name="Schut, F." userId="bc0a0544-4003-4e61-9918-adcafcc2a5c2" providerId="ADAL" clId="{BA803076-3DA9-4981-AE29-10C87CFFF0DC}" dt="2024-01-17T11:19:36.189" v="10" actId="2696"/>
        <pc:sldMkLst>
          <pc:docMk/>
          <pc:sldMk cId="1787030457" sldId="470"/>
        </pc:sldMkLst>
      </pc:sldChg>
      <pc:sldChg chg="addSp delSp modSp new mod">
        <pc:chgData name="Schut, F." userId="bc0a0544-4003-4e61-9918-adcafcc2a5c2" providerId="ADAL" clId="{BA803076-3DA9-4981-AE29-10C87CFFF0DC}" dt="2024-01-17T11:45:53.003" v="352" actId="20577"/>
        <pc:sldMkLst>
          <pc:docMk/>
          <pc:sldMk cId="3515756128" sldId="472"/>
        </pc:sldMkLst>
      </pc:sldChg>
      <pc:sldChg chg="new del">
        <pc:chgData name="Schut, F." userId="bc0a0544-4003-4e61-9918-adcafcc2a5c2" providerId="ADAL" clId="{BA803076-3DA9-4981-AE29-10C87CFFF0DC}" dt="2024-01-17T11:46:10.809" v="353" actId="2696"/>
        <pc:sldMkLst>
          <pc:docMk/>
          <pc:sldMk cId="3857827556" sldId="473"/>
        </pc:sldMkLst>
      </pc:sldChg>
    </pc:docChg>
  </pc:docChgLst>
  <pc:docChgLst>
    <pc:chgData name="Schut, F." userId="bc0a0544-4003-4e61-9918-adcafcc2a5c2" providerId="ADAL" clId="{42BDD04F-6527-4410-A692-40D642D33322}"/>
    <pc:docChg chg="delSld modSld sldOrd">
      <pc:chgData name="Schut, F." userId="bc0a0544-4003-4e61-9918-adcafcc2a5c2" providerId="ADAL" clId="{42BDD04F-6527-4410-A692-40D642D33322}" dt="2025-01-21T11:56:46.831" v="14" actId="2696"/>
      <pc:docMkLst>
        <pc:docMk/>
      </pc:docMkLst>
      <pc:sldChg chg="ord">
        <pc:chgData name="Schut, F." userId="bc0a0544-4003-4e61-9918-adcafcc2a5c2" providerId="ADAL" clId="{42BDD04F-6527-4410-A692-40D642D33322}" dt="2025-01-13T18:35:33.929" v="13"/>
        <pc:sldMkLst>
          <pc:docMk/>
          <pc:sldMk cId="4270885416" sldId="446"/>
        </pc:sldMkLst>
      </pc:sldChg>
      <pc:sldChg chg="modSp mod">
        <pc:chgData name="Schut, F." userId="bc0a0544-4003-4e61-9918-adcafcc2a5c2" providerId="ADAL" clId="{42BDD04F-6527-4410-A692-40D642D33322}" dt="2025-01-13T09:13:35.074" v="11" actId="20577"/>
        <pc:sldMkLst>
          <pc:docMk/>
          <pc:sldMk cId="2544758782" sldId="464"/>
        </pc:sldMkLst>
        <pc:spChg chg="mod">
          <ac:chgData name="Schut, F." userId="bc0a0544-4003-4e61-9918-adcafcc2a5c2" providerId="ADAL" clId="{42BDD04F-6527-4410-A692-40D642D33322}" dt="2025-01-13T09:13:35.074" v="11" actId="20577"/>
          <ac:spMkLst>
            <pc:docMk/>
            <pc:sldMk cId="2544758782" sldId="464"/>
            <ac:spMk id="4101" creationId="{00000000-0000-0000-0000-000000000000}"/>
          </ac:spMkLst>
        </pc:spChg>
      </pc:sldChg>
      <pc:sldChg chg="modSp mod">
        <pc:chgData name="Schut, F." userId="bc0a0544-4003-4e61-9918-adcafcc2a5c2" providerId="ADAL" clId="{42BDD04F-6527-4410-A692-40D642D33322}" dt="2025-01-07T12:54:09.114" v="7" actId="20577"/>
        <pc:sldMkLst>
          <pc:docMk/>
          <pc:sldMk cId="3872792515" sldId="469"/>
        </pc:sldMkLst>
        <pc:spChg chg="mod">
          <ac:chgData name="Schut, F." userId="bc0a0544-4003-4e61-9918-adcafcc2a5c2" providerId="ADAL" clId="{42BDD04F-6527-4410-A692-40D642D33322}" dt="2025-01-07T12:54:09.114" v="7" actId="20577"/>
          <ac:spMkLst>
            <pc:docMk/>
            <pc:sldMk cId="3872792515" sldId="469"/>
            <ac:spMk id="4101" creationId="{00000000-0000-0000-0000-000000000000}"/>
          </ac:spMkLst>
        </pc:spChg>
      </pc:sldChg>
      <pc:sldChg chg="del">
        <pc:chgData name="Schut, F." userId="bc0a0544-4003-4e61-9918-adcafcc2a5c2" providerId="ADAL" clId="{42BDD04F-6527-4410-A692-40D642D33322}" dt="2025-01-21T11:56:46.831" v="14" actId="2696"/>
        <pc:sldMkLst>
          <pc:docMk/>
          <pc:sldMk cId="3365841887" sldId="471"/>
        </pc:sldMkLst>
      </pc:sldChg>
    </pc:docChg>
  </pc:docChgLst>
  <pc:docChgLst>
    <pc:chgData name="Schut, F." userId="bc0a0544-4003-4e61-9918-adcafcc2a5c2" providerId="ADAL" clId="{CABF5F81-96B8-4581-8122-4ECCD31BA502}"/>
    <pc:docChg chg="addSld delSld modSld">
      <pc:chgData name="Schut, F." userId="bc0a0544-4003-4e61-9918-adcafcc2a5c2" providerId="ADAL" clId="{CABF5F81-96B8-4581-8122-4ECCD31BA502}" dt="2023-01-16T17:38:54.276" v="34" actId="2696"/>
      <pc:docMkLst>
        <pc:docMk/>
      </pc:docMkLst>
      <pc:sldChg chg="modSp mod">
        <pc:chgData name="Schut, F." userId="bc0a0544-4003-4e61-9918-adcafcc2a5c2" providerId="ADAL" clId="{CABF5F81-96B8-4581-8122-4ECCD31BA502}" dt="2023-01-16T11:03:48.537" v="27" actId="1076"/>
        <pc:sldMkLst>
          <pc:docMk/>
          <pc:sldMk cId="2409262073" sldId="419"/>
        </pc:sldMkLst>
      </pc:sldChg>
      <pc:sldChg chg="modSp del mod">
        <pc:chgData name="Schut, F." userId="bc0a0544-4003-4e61-9918-adcafcc2a5c2" providerId="ADAL" clId="{CABF5F81-96B8-4581-8122-4ECCD31BA502}" dt="2023-01-16T17:38:54.276" v="34" actId="2696"/>
        <pc:sldMkLst>
          <pc:docMk/>
          <pc:sldMk cId="2524852104" sldId="454"/>
        </pc:sldMkLst>
      </pc:sldChg>
      <pc:sldChg chg="addSp delSp modSp add mod modAnim">
        <pc:chgData name="Schut, F." userId="bc0a0544-4003-4e61-9918-adcafcc2a5c2" providerId="ADAL" clId="{CABF5F81-96B8-4581-8122-4ECCD31BA502}" dt="2023-01-16T11:04:59.235" v="33"/>
        <pc:sldMkLst>
          <pc:docMk/>
          <pc:sldMk cId="3365841887" sldId="471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7T11:22:07.4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7673 1925 24575,'-52'3'0,"-100"19"0,40-5 0,13-3 0,16-3 0,-85 2 0,75-12 0,-331-4 0,272-10 0,-51-1 0,108 13 0,-231 4 0,47 22 0,-62 3 0,238-23 0,-140 27 0,-24 1 0,-279 33 0,-101 4 0,600-70 0,0-2 0,0-2 0,0-2 0,-61-17 0,71 16 0,0 1 0,-1 1 0,0 3 0,0 0 0,-59 7 0,-183 41 0,245-39 0,-32 5 0,-123 4 0,-72-17 0,108-2 0,69-2 0,1-3 0,1-4 0,-103-29 0,89 16 0,-161-32 0,178 45 0,24 2 0,-82-2 0,118 10 0,0 0 0,0-2 0,0 0 0,0-1 0,-20-9 0,-10-1 0,28 6 0,1-1 0,1-1 0,-1 0 0,2-2 0,0 0 0,0-1 0,-18-19 0,10 5 0,1 0 0,1-3 0,-40-62 0,34 47 0,19 26 0,1-1 0,-16-42 0,18 40 0,0-3 0,2 0 0,1 0 0,1-1 0,-2-48 0,1 11 0,-2-26 0,6-112 0,3 115 0,-1 74 0,0 1 0,1-1 0,1 1 0,0-1 0,0 1 0,1 0 0,1 0 0,0 0 0,1 0 0,0 1 0,1-1 0,0 1 0,11-14 0,15-15 0,39-39 0,-57 66 0,0 0 0,1 1 0,0 1 0,27-16 0,26-18 0,-48 31 0,0 1 0,39-19 0,226-80 0,-221 94 0,1 3 0,1 3 0,0 3 0,0 3 0,1 2 0,125 11 0,-151-2 0,57 15 0,-62-12 0,1 0 0,50 2 0,-6-8 0,-1-4 0,85-14 0,-151 13 0,0 1 0,0 1 0,0 0 0,0 0 0,0 2 0,0 0 0,0 0 0,0 1 0,0 1 0,-1 0 0,19 8 0,-22-7 0,0-1 0,1 1 0,-1-2 0,0 1 0,1-1 0,0-1 0,-1 0 0,1-1 0,13 0 0,-3-3 0,1-1 0,0 0 0,31-12 0,291-116 0,-50 17 0,-218 90 0,152-30 0,-176 49 0,0 3 0,103 7 0,-37 0 0,-63 0 0,0 2 0,107 25 0,21 5 0,-165-34 0,227 24 0,-201-21 0,-1 2 0,53 16 0,3 1 0,316 49 0,-224-36 0,-17-3 0,-120-23 0,-1 3 0,85 34 0,-93-30 0,0-2 0,1-2 0,1-3 0,47 7 0,-85-17 0,0-1 0,-1 0 0,1-1 0,0 0 0,-1 0 0,1-1 0,-1 0 0,0 0 0,11-5 0,5-4 0,38-25 0,-44 25 0,1 0 0,0 1 0,33-12 0,2 9 0,0 2 0,0 3 0,95-2 0,-77 6 0,-29 1 0,73-5 0,131 8 0,-229 2 0,0 1 0,0 0 0,0 2 0,0 0 0,30 14 0,80 48 0,-111-57 0,29 18 0,31 16 0,-50-29 0,0 1 0,-1 1 0,42 35 0,-59-44 0,-1 1 0,0-1 0,-1 1 0,1 1 0,-2-1 0,1 1 0,-2 0 0,1 1 0,-1-1 0,-1 1 0,5 17 0,-3-5 0,-1 0 0,-2 0 0,0 0 0,-1 42 0,-1-41 0,0-1 0,2 1 0,0-1 0,2 1 0,0-1 0,2-1 0,0 1 0,20 40 0,-22-53 0,-2 1 0,1-1 0,-1 1 0,-1 0 0,0 0 0,0 0 0,-1 11 0,-3 84 0,0-44 0,3 9 0,-3 64 0,-1-122 0,1 0 0,-2-1 0,1 0 0,-2 0 0,-7 15 0,-5 15 0,15-37 0,0 0 0,-1 0 0,0 0 0,0 0 0,-1 0 0,0 0 0,1-1 0,-1 0 0,-1 0 0,1 0 0,-1 0 0,1 0 0,-1-1 0,0 0 0,-8 3 0,5-1 0,1-1 0,0 1 0,0 0 0,0 1 0,0-1 0,-6 9 0,2 0-1365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7T11:23:23.387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1274 962 24575,'-6'1'0,"1"0"0,0 0 0,0 0 0,0 0 0,0 1 0,0 0 0,0 0 0,0 0 0,0 0 0,1 1 0,-1 0 0,1 0 0,-6 6 0,-9 7 0,-26 32 0,19-20 0,-42 44 0,-106 100 0,146-149 0,-1-1 0,0-1 0,-42 21 0,63-38 0,-2-1 0,1 0 0,0 0 0,0-1 0,-1 0 0,-17 0 0,-62-3 0,45-1 0,34 2 0,1-1 0,0 0 0,0 0 0,0-1 0,1 0 0,-1-1 0,0 0 0,1 0 0,0-1 0,-1 0 0,-10-8 0,-2-3 0,2-2 0,-31-31 0,-15-13 0,-15-14 0,71 66 0,0-1 0,1 0 0,1-1 0,0 0 0,0 0 0,-7-17 0,-8-26 0,11 30 0,1 0 0,1-1 0,1 0 0,2 0 0,0-1 0,-4-51 0,8 32 0,2 0 0,3 0 0,1 0 0,2 0 0,2 1 0,16-51 0,-7 56 0,1 2 0,2 0 0,1 1 0,34-43 0,-50 72 0,9-10 0,0 0 0,2 1 0,0 1 0,0 0 0,2 1 0,-1 1 0,2 1 0,0 0 0,0 1 0,1 1 0,30-10 0,4-2 0,-41 15 0,1 1 0,0 1 0,1 0 0,-1 1 0,1 0 0,28-3 0,-18 6 0,0 1 0,1 1 0,-1 1 0,0 1 0,0 1 0,0 1 0,0 2 0,24 9 0,-31-8 0,0 2 0,-1 0 0,-1 0 0,0 1 0,16 15 0,7 4 0,-34-25 0,1 0 0,-1 0 0,0 0 0,5 9 0,-6-9 0,0 0 0,1 0 0,-1 0 0,1 0 0,10 7 0,10 2 0,-18-10 0,1 1 0,-1-1 0,0 1 0,0 0 0,-1 0 0,12 13 0,13 15 0,-26-28 0,0-1 0,0 2 0,0-1 0,-1 1 0,1-1 0,-1 1 0,-1 1 0,1-1 0,-1 0 0,0 1 0,-1 0 0,3 7 0,41 153 0,-36-131 0,-2 1 0,0-1 0,-3 1 0,2 65 0,-9 54-1365,2-134-5461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7T11:23:29.71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628 159 24575,'14'2'0,"0"1"0,0 0 0,-1 1 0,0 1 0,1 0 0,-2 1 0,22 12 0,192 117 0,-177-103 0,-33-23 0,0 0 0,-1 2 0,-1 0 0,27 26 0,-7 0 0,-3 2 0,44 68 0,-62-82 0,12 33 0,-1-2 0,-19-45 0,-1 1 0,-1-1 0,1 1 0,-2 0 0,0-1 0,1 22 0,-4 75 0,-1-48 0,1-35 0,-1-1 0,-1 1 0,-2-1 0,0 0 0,-1 0 0,-2-1 0,0 1 0,-1-2 0,-2 1 0,0-1 0,-1-1 0,-1 0 0,-2-1 0,1 0 0,-19 18 0,9-13 0,-96 102 0,99-108 0,-1-1 0,0-1 0,-2 0 0,-29 15 0,14-10 0,31-16 0,-1-1 0,0 0 0,-1 0 0,1-1 0,-1 0 0,1 0 0,-1-1 0,-1-1 0,1 0 0,-12 2 0,-3-3 0,0-1 0,0-1 0,0-1 0,-47-10 0,58 8 0,1 0 0,1-1 0,-1 0 0,1-1 0,0-1 0,0 0 0,0 0 0,1-1 0,0-1 0,-15-15 0,2 1 0,-50-37 0,62 48 0,0 0 0,1 0 0,0-1 0,1 0 0,1-1 0,0 0 0,-11-25 0,-12-17 0,-45-56 0,70 99 0,0 0 0,1-1 0,1 0 0,-7-28 0,-5-13 0,-3 3 0,-25-72 0,39 92 0,1 0 0,2 0 0,1 0 0,1-1 0,5-37 0,-2-10 0,-2 49 0,1 0 0,2 1 0,9-46 0,-8 57 0,1-4 0,0 0 0,1 0 0,2 1 0,0 0 0,1 0 0,21-35 0,-8 24 0,-1-1 0,17-40 0,-34 67 0,-1 1 0,1-1 0,0 1 0,1-1 0,0 1 0,0 1 0,0-1 0,1 1 0,-1 0 0,1 0 0,1 0 0,-1 1 0,1 0 0,-1 0 0,1 1 0,0 0 0,0 0 0,1 0 0,-1 1 0,1 0 0,-1 1 0,16-2 0,-7 2 0,0 1 0,0 0 0,0 2 0,0 0 0,0 0 0,0 1 0,0 1 0,-1 1 0,0 0 0,15 8 0,-22-9 0,0 1 0,0 0 0,0 0 0,-1 1 0,0 0 0,10 11 0,0 0 0,-8-10-135,0 0 0,0-1 0,0 0 1,19 7-1,-21-9-556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7T11:23:39.45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1091 1840 24575,'-31'15'0,"0"-1"0,-1-1 0,0-2 0,-68 13 0,19-11 0,-1-5 0,-103-1 0,151-7 0,3 1 0,1-2 0,-41-6 0,60 5 0,0-1 0,0 0 0,0-1 0,0 0 0,1-1 0,0 0 0,0 0 0,0-1 0,-17-14 0,11 5 0,1 0 0,0-1 0,1-1 0,0-1 0,2 0 0,0 0 0,-16-35 0,13 25 0,2 0 0,0-1 0,2 0 0,-9-39 0,10 28 0,3 0 0,1 0 0,-1-61 0,7 28 0,1-108 0,2 143 0,1-1 0,14-60 0,-8 70 0,0 1 0,29-53 0,-18 40 0,1 3 0,0 1 0,3 1 0,34-38 0,-24 30 0,32-51 0,-43 62 0,0 1 0,2 1 0,54-50 0,-4 5 0,-61 63 0,1 0 0,1 1 0,0 0 0,1 1 0,-1 2 0,37-15 0,-30 13 0,-15 7 0,0 1 0,1 1 0,0-1 0,-1 2 0,1-1 0,0 1 0,0 1 0,0 0 0,0 0 0,0 1 0,0 0 0,0 0 0,-1 2 0,1-1 0,10 5 0,-4-2 0,-1 1 0,0 1 0,0 1 0,-1 0 0,1 1 0,-2 1 0,1 0 0,13 14 0,18 12 0,-35-29 0,-1-1 0,-1 1 0,1 1 0,-1 0 0,9 11 0,78 98 0,-59-75 0,50 73 0,-52-60 0,64 108 0,-86-138 0,-2 0 0,12 39 0,-12-33 0,16 35 0,-22-55 0,0 0 0,0 0 0,-1 0 0,0 1 0,-1-1 0,1 19 0,-3 73 0,-2-58 0,0-29 0,0 0 0,-1-1 0,-1 1 0,0-1 0,-1 1 0,-12 24 0,-10 33 0,23-62 0,-1 10 0,0-1 0,-2 1 0,-1-1 0,0-1 0,-2 0 0,0 0 0,-17 23 0,6-16 0,-82 108 0,89-116-114,-2 0 1,0-1-1,-1-1 0,-1-1 0,0 0 1,-1-1-1,0-1 0,-1-1 0,-1-1 1,0-1-1,-39 14 0,43-19-6712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7T11:23:43.67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988 1685 24575,'-13'0'0,"-99"-5"0,100 4 0,0-1 0,-1-1 0,1 0 0,0-1 0,1 0 0,-23-12 0,-37-20 0,-117-40 0,156 64 0,-41-13 0,47 17 0,0-1 0,0-1 0,1-1 0,-40-24 0,47 23 0,6 5 0,1 0 0,0-1 0,0 0 0,1-1 0,0 0 0,1 0 0,0-1 0,0-1 0,-13-20 0,8 5 0,0-1 0,2-1 0,1 0 0,2 0 0,0-1 0,2 0 0,1-1 0,2 1 0,1-1 0,0-33 0,4 24 0,1 1 0,12-59 0,-9 73 0,2 1 0,0 0 0,2 1 0,0 0 0,16-27 0,21-22 0,101-119 0,-34 49 0,-69 88 0,-28 35 0,26-39 0,-39 53 0,0 0 0,0 1 0,1-1 0,-1 1 0,1 0 0,-1-1 0,1 2 0,0-1 0,0 0 0,0 1 0,1 0 0,7-4 0,7 0 0,37-8 0,-9 3 0,-31 6 0,0 2 0,1 0 0,-1 1 0,1 0 0,0 1 0,-1 1 0,28 3 0,-3 4 0,72 20 0,-91-19 0,-1 0 0,0 1 0,-1 1 0,0 1 0,19 13 0,87 72 0,-73-51 0,82 93 0,-117-115 0,-2 0 0,-1 2 0,23 48 0,-13-22 0,15 41 0,-17-35 0,-17-41 0,0 0 0,-2 0 0,0 0 0,-1 1 0,0-1 0,0 20 0,-5 105 0,-1-54 0,4-45 0,0-21 0,-1 0 0,0 1 0,-2-1 0,0 0 0,-2 0 0,-10 38 0,9-43 0,-1 1 0,-1-1 0,0-1 0,-1 1 0,-1-1 0,0-1 0,-1 0 0,0 0 0,-16 15 0,2-3 0,20-21 0,0 0 0,0 0 0,0-1 0,-1 0 0,0 0 0,0 0 0,0 0 0,-6 3 0,-62 20 0,59-23 0,0 0 0,0 1 0,1 1 0,0 0 0,0 1 0,-14 10 0,18-11 14,0 1-1,-1-1 0,0-1 0,0 0 1,0 0-1,-1-1 0,1 0 1,-18 4-1,5-5-384,0 0-1,1-1 1,-29-2 0,28-1-6455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7T11:24:30.617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1 24575,'806'0'0,"-799"0"-273,1 0 0,0 0 0,-1 1 0,10 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7T11:24:45.977"/>
    </inkml:context>
    <inkml:brush xml:id="br0">
      <inkml:brushProperty name="width" value="0.35" units="cm"/>
      <inkml:brushProperty name="height" value="0.35" units="cm"/>
      <inkml:brushProperty name="color" value="#FFC114"/>
    </inkml:brush>
  </inkml:definitions>
  <inkml:trace contextRef="#ctx0" brushRef="#br0">0 1 24575,'961'0'0,"-914"5"-1365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7T11:24:54.740"/>
    </inkml:context>
    <inkml:brush xml:id="br0">
      <inkml:brushProperty name="width" value="0.35" units="cm"/>
      <inkml:brushProperty name="height" value="0.35" units="cm"/>
      <inkml:brushProperty name="color" value="#AB008B"/>
    </inkml:brush>
  </inkml:definitions>
  <inkml:trace contextRef="#ctx0" brushRef="#br0">1 1 24575,'16'0'0,"39"-1"0,1 3 0,77 12 0,-68 0 0,-33-6 0,0-2 0,1-1 0,37 1 0,-44-6 0,-1 1 0,1 1 0,38 9 0,-24-4 0,0-3 0,0-1 0,0-1 0,75-9 0,-105 6-105,0-1 0,-1 0 0,1 0 0,-1-1 0,0-1 0,0 1 0,0-2 0,0 1 0,-1-1 0,1 0 0,-1-1 0,8-7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4F893-915C-42F9-AC6F-77586E2F0704}" type="datetimeFigureOut">
              <a:rPr lang="nl-NL" smtClean="0"/>
              <a:t>21-1-2025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A61DE-274D-4A69-AE03-E042885E91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4548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Introductiedagen</a:t>
            </a:r>
            <a:r>
              <a:rPr lang="nl-NL" altLang="en-US" sz="900" u="sng">
                <a:latin typeface="Arial" panose="020B0604020202020204" pitchFamily="34" charset="0"/>
              </a:rPr>
              <a:t>:</a:t>
            </a:r>
            <a:r>
              <a:rPr lang="nl-NL" altLang="en-US" sz="90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Maandag: de school/ het gebouw verkennen dmv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Mentoren</a:t>
            </a:r>
            <a:r>
              <a:rPr lang="nl-NL" altLang="en-US" sz="90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VWO-plusklas: </a:t>
            </a:r>
            <a:r>
              <a:rPr lang="nl-NL" altLang="en-US" sz="90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LWOO-groep: </a:t>
            </a:r>
            <a:r>
              <a:rPr lang="nl-NL" altLang="en-US" sz="900">
                <a:latin typeface="Arial" panose="020B0604020202020204" pitchFamily="34" charset="0"/>
              </a:rPr>
              <a:t>vmbo-leerlingen (geplaatst in in TL,KBL BBL-klassen) met extra begeleiding. 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Lwoo-Lln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Ouderspreekavond</a:t>
            </a:r>
            <a:r>
              <a:rPr lang="nl-NL" altLang="en-US" sz="90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gesprek met vakdocent/mentor:november;rapport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Diverse activiteiten</a:t>
            </a:r>
            <a:r>
              <a:rPr lang="nl-NL" altLang="en-US" sz="90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707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776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Introductiedagen</a:t>
            </a:r>
            <a:r>
              <a:rPr lang="nl-NL" altLang="en-US" sz="900" u="sng">
                <a:latin typeface="Arial" panose="020B0604020202020204" pitchFamily="34" charset="0"/>
              </a:rPr>
              <a:t>:</a:t>
            </a:r>
            <a:r>
              <a:rPr lang="nl-NL" altLang="en-US" sz="90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Maandag: de school/ het gebouw verkennen dmv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Mentoren</a:t>
            </a:r>
            <a:r>
              <a:rPr lang="nl-NL" altLang="en-US" sz="90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VWO-plusklas: </a:t>
            </a:r>
            <a:r>
              <a:rPr lang="nl-NL" altLang="en-US" sz="90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LWOO-groep: </a:t>
            </a:r>
            <a:r>
              <a:rPr lang="nl-NL" altLang="en-US" sz="900">
                <a:latin typeface="Arial" panose="020B0604020202020204" pitchFamily="34" charset="0"/>
              </a:rPr>
              <a:t>vmbo-leerlingen (geplaatst in in TL,KBL BBL-klassen) met extra begeleiding. 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Lwoo-Lln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Ouderspreekavond</a:t>
            </a:r>
            <a:r>
              <a:rPr lang="nl-NL" altLang="en-US" sz="90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gesprek met vakdocent/mentor:november;rapport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Diverse activiteiten</a:t>
            </a:r>
            <a:r>
              <a:rPr lang="nl-NL" altLang="en-US" sz="90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718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Introductiedagen</a:t>
            </a:r>
            <a:r>
              <a:rPr lang="nl-NL" altLang="en-US" sz="900" u="sng">
                <a:latin typeface="Arial" panose="020B0604020202020204" pitchFamily="34" charset="0"/>
              </a:rPr>
              <a:t>:</a:t>
            </a:r>
            <a:r>
              <a:rPr lang="nl-NL" altLang="en-US" sz="90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Maandag: de school/ het gebouw verkennen dmv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Mentoren</a:t>
            </a:r>
            <a:r>
              <a:rPr lang="nl-NL" altLang="en-US" sz="90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VWO-plusklas: </a:t>
            </a:r>
            <a:r>
              <a:rPr lang="nl-NL" altLang="en-US" sz="90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LWOO-groep: </a:t>
            </a:r>
            <a:r>
              <a:rPr lang="nl-NL" altLang="en-US" sz="900">
                <a:latin typeface="Arial" panose="020B0604020202020204" pitchFamily="34" charset="0"/>
              </a:rPr>
              <a:t>vmbo-leerlingen (geplaatst in in TL,KBL BBL-klassen) met extra begeleiding. 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Lwoo-Lln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Ouderspreekavond</a:t>
            </a:r>
            <a:r>
              <a:rPr lang="nl-NL" altLang="en-US" sz="90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gesprek met vakdocent/mentor:november;rapport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Diverse activiteiten</a:t>
            </a:r>
            <a:r>
              <a:rPr lang="nl-NL" altLang="en-US" sz="90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262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Introductiedagen</a:t>
            </a:r>
            <a:r>
              <a:rPr lang="nl-NL" altLang="en-US" sz="900" u="sng">
                <a:latin typeface="Arial" panose="020B0604020202020204" pitchFamily="34" charset="0"/>
              </a:rPr>
              <a:t>:</a:t>
            </a:r>
            <a:r>
              <a:rPr lang="nl-NL" altLang="en-US" sz="90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Maandag: de school/ het gebouw verkennen dmv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Mentoren</a:t>
            </a:r>
            <a:r>
              <a:rPr lang="nl-NL" altLang="en-US" sz="90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VWO-plusklas: </a:t>
            </a:r>
            <a:r>
              <a:rPr lang="nl-NL" altLang="en-US" sz="90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LWOO-groep: </a:t>
            </a:r>
            <a:r>
              <a:rPr lang="nl-NL" altLang="en-US" sz="900">
                <a:latin typeface="Arial" panose="020B0604020202020204" pitchFamily="34" charset="0"/>
              </a:rPr>
              <a:t>vmbo-leerlingen (geplaatst in in TL,KBL BBL-klassen) met extra begeleiding. 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Lwoo-Lln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Ouderspreekavond</a:t>
            </a:r>
            <a:r>
              <a:rPr lang="nl-NL" altLang="en-US" sz="90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gesprek met vakdocent/mentor:november;rapport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Diverse activiteiten</a:t>
            </a:r>
            <a:r>
              <a:rPr lang="nl-NL" altLang="en-US" sz="90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0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Introductiedagen</a:t>
            </a:r>
            <a:r>
              <a:rPr lang="nl-NL" altLang="en-US" sz="900" u="sng">
                <a:latin typeface="Arial" panose="020B0604020202020204" pitchFamily="34" charset="0"/>
              </a:rPr>
              <a:t>:</a:t>
            </a:r>
            <a:r>
              <a:rPr lang="nl-NL" altLang="en-US" sz="90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Maandag: de school/ het gebouw verkennen dmv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Mentoren</a:t>
            </a:r>
            <a:r>
              <a:rPr lang="nl-NL" altLang="en-US" sz="90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VWO-plusklas: </a:t>
            </a:r>
            <a:r>
              <a:rPr lang="nl-NL" altLang="en-US" sz="90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LWOO-groep: </a:t>
            </a:r>
            <a:r>
              <a:rPr lang="nl-NL" altLang="en-US" sz="900">
                <a:latin typeface="Arial" panose="020B0604020202020204" pitchFamily="34" charset="0"/>
              </a:rPr>
              <a:t>vmbo-leerlingen (geplaatst in in TL,KBL BBL-klassen) met extra begeleiding. 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Lwoo-Lln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Ouderspreekavond</a:t>
            </a:r>
            <a:r>
              <a:rPr lang="nl-NL" altLang="en-US" sz="90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gesprek met vakdocent/mentor:november;rapport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Diverse activiteiten</a:t>
            </a:r>
            <a:r>
              <a:rPr lang="nl-NL" altLang="en-US" sz="90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273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Introductiedagen</a:t>
            </a:r>
            <a:r>
              <a:rPr lang="nl-NL" altLang="en-US" sz="900" u="sng">
                <a:latin typeface="Arial" panose="020B0604020202020204" pitchFamily="34" charset="0"/>
              </a:rPr>
              <a:t>:</a:t>
            </a:r>
            <a:r>
              <a:rPr lang="nl-NL" altLang="en-US" sz="90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Maandag: de school/ het gebouw verkennen dmv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Mentoren</a:t>
            </a:r>
            <a:r>
              <a:rPr lang="nl-NL" altLang="en-US" sz="90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VWO-plusklas: </a:t>
            </a:r>
            <a:r>
              <a:rPr lang="nl-NL" altLang="en-US" sz="90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LWOO-groep: </a:t>
            </a:r>
            <a:r>
              <a:rPr lang="nl-NL" altLang="en-US" sz="900">
                <a:latin typeface="Arial" panose="020B0604020202020204" pitchFamily="34" charset="0"/>
              </a:rPr>
              <a:t>vmbo-leerlingen (geplaatst in in TL,KBL BBL-klassen) met extra begeleiding. 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Lwoo-Lln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Ouderspreekavond</a:t>
            </a:r>
            <a:r>
              <a:rPr lang="nl-NL" altLang="en-US" sz="90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gesprek met vakdocent/mentor:november;rapport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Diverse activiteiten</a:t>
            </a:r>
            <a:r>
              <a:rPr lang="nl-NL" altLang="en-US" sz="90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775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Introductiedagen</a:t>
            </a:r>
            <a:r>
              <a:rPr lang="nl-NL" altLang="en-US" sz="900" u="sng" dirty="0">
                <a:latin typeface="Arial" panose="020B0604020202020204" pitchFamily="34" charset="0"/>
              </a:rPr>
              <a:t>:</a:t>
            </a:r>
            <a:r>
              <a:rPr lang="nl-NL" altLang="en-US" sz="900" dirty="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Maandag: de school/ het gebouw verkennen </a:t>
            </a:r>
            <a:r>
              <a:rPr lang="nl-NL" altLang="en-US" sz="900" dirty="0" err="1">
                <a:latin typeface="Arial" panose="020B0604020202020204" pitchFamily="34" charset="0"/>
              </a:rPr>
              <a:t>dmv</a:t>
            </a:r>
            <a:r>
              <a:rPr lang="nl-NL" altLang="en-US" sz="900" dirty="0">
                <a:latin typeface="Arial" panose="020B0604020202020204" pitchFamily="34" charset="0"/>
              </a:rPr>
              <a:t>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Mentoren</a:t>
            </a:r>
            <a:r>
              <a:rPr lang="nl-NL" altLang="en-US" sz="900" dirty="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VWO-plusklas: </a:t>
            </a:r>
            <a:r>
              <a:rPr lang="nl-NL" altLang="en-US" sz="900" dirty="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LWOO-groep: </a:t>
            </a:r>
            <a:r>
              <a:rPr lang="nl-NL" altLang="en-US" sz="900" dirty="0">
                <a:latin typeface="Arial" panose="020B0604020202020204" pitchFamily="34" charset="0"/>
              </a:rPr>
              <a:t>vmbo-leerlingen (geplaatst in </a:t>
            </a:r>
            <a:r>
              <a:rPr lang="nl-NL" altLang="en-US" sz="900" dirty="0" err="1">
                <a:latin typeface="Arial" panose="020B0604020202020204" pitchFamily="34" charset="0"/>
              </a:rPr>
              <a:t>in</a:t>
            </a:r>
            <a:r>
              <a:rPr lang="nl-NL" altLang="en-US" sz="900" dirty="0">
                <a:latin typeface="Arial" panose="020B0604020202020204" pitchFamily="34" charset="0"/>
              </a:rPr>
              <a:t> TL,KBL BBL-klassen) met extra begeleiding. </a:t>
            </a:r>
          </a:p>
          <a:p>
            <a:pPr marL="228600" indent="-228600" eaLnBrk="1" hangingPunct="1"/>
            <a:r>
              <a:rPr lang="nl-NL" altLang="en-US" sz="900" dirty="0" err="1">
                <a:latin typeface="Arial" panose="020B0604020202020204" pitchFamily="34" charset="0"/>
              </a:rPr>
              <a:t>Lwoo-Lln</a:t>
            </a:r>
            <a:r>
              <a:rPr lang="nl-NL" altLang="en-US" sz="900" dirty="0">
                <a:latin typeface="Arial" panose="020B0604020202020204" pitchFamily="34" charset="0"/>
              </a:rPr>
              <a:t>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Ouderspreekavond</a:t>
            </a:r>
            <a:r>
              <a:rPr lang="nl-NL" altLang="en-US" sz="900" dirty="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gesprek met vakdocent/</a:t>
            </a:r>
            <a:r>
              <a:rPr lang="nl-NL" altLang="en-US" sz="900" dirty="0" err="1">
                <a:latin typeface="Arial" panose="020B0604020202020204" pitchFamily="34" charset="0"/>
              </a:rPr>
              <a:t>mentor:november;rapport</a:t>
            </a:r>
            <a:r>
              <a:rPr lang="nl-NL" altLang="en-US" sz="900" dirty="0">
                <a:latin typeface="Arial" panose="020B0604020202020204" pitchFamily="34" charset="0"/>
              </a:rPr>
              <a:t>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Diverse activiteiten</a:t>
            </a:r>
            <a:r>
              <a:rPr lang="nl-NL" altLang="en-US" sz="900" dirty="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0182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Introductiedagen</a:t>
            </a:r>
            <a:r>
              <a:rPr lang="nl-NL" altLang="en-US" sz="900" u="sng" dirty="0">
                <a:latin typeface="Arial" panose="020B0604020202020204" pitchFamily="34" charset="0"/>
              </a:rPr>
              <a:t>:</a:t>
            </a:r>
            <a:r>
              <a:rPr lang="nl-NL" altLang="en-US" sz="900" dirty="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Maandag: de school/ het gebouw verkennen </a:t>
            </a:r>
            <a:r>
              <a:rPr lang="nl-NL" altLang="en-US" sz="900" dirty="0" err="1">
                <a:latin typeface="Arial" panose="020B0604020202020204" pitchFamily="34" charset="0"/>
              </a:rPr>
              <a:t>dmv</a:t>
            </a:r>
            <a:r>
              <a:rPr lang="nl-NL" altLang="en-US" sz="900" dirty="0">
                <a:latin typeface="Arial" panose="020B0604020202020204" pitchFamily="34" charset="0"/>
              </a:rPr>
              <a:t>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Mentoren</a:t>
            </a:r>
            <a:r>
              <a:rPr lang="nl-NL" altLang="en-US" sz="900" dirty="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VWO-plusklas: </a:t>
            </a:r>
            <a:r>
              <a:rPr lang="nl-NL" altLang="en-US" sz="900" dirty="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LWOO-groep: </a:t>
            </a:r>
            <a:r>
              <a:rPr lang="nl-NL" altLang="en-US" sz="900" dirty="0">
                <a:latin typeface="Arial" panose="020B0604020202020204" pitchFamily="34" charset="0"/>
              </a:rPr>
              <a:t>vmbo-leerlingen (geplaatst in </a:t>
            </a:r>
            <a:r>
              <a:rPr lang="nl-NL" altLang="en-US" sz="900" dirty="0" err="1">
                <a:latin typeface="Arial" panose="020B0604020202020204" pitchFamily="34" charset="0"/>
              </a:rPr>
              <a:t>in</a:t>
            </a:r>
            <a:r>
              <a:rPr lang="nl-NL" altLang="en-US" sz="900" dirty="0">
                <a:latin typeface="Arial" panose="020B0604020202020204" pitchFamily="34" charset="0"/>
              </a:rPr>
              <a:t> TL,KBL BBL-klassen) met extra begeleiding. </a:t>
            </a:r>
          </a:p>
          <a:p>
            <a:pPr marL="228600" indent="-228600" eaLnBrk="1" hangingPunct="1"/>
            <a:r>
              <a:rPr lang="nl-NL" altLang="en-US" sz="900" dirty="0" err="1">
                <a:latin typeface="Arial" panose="020B0604020202020204" pitchFamily="34" charset="0"/>
              </a:rPr>
              <a:t>Lwoo-Lln</a:t>
            </a:r>
            <a:r>
              <a:rPr lang="nl-NL" altLang="en-US" sz="900" dirty="0">
                <a:latin typeface="Arial" panose="020B0604020202020204" pitchFamily="34" charset="0"/>
              </a:rPr>
              <a:t>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Ouderspreekavond</a:t>
            </a:r>
            <a:r>
              <a:rPr lang="nl-NL" altLang="en-US" sz="900" dirty="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gesprek met vakdocent/</a:t>
            </a:r>
            <a:r>
              <a:rPr lang="nl-NL" altLang="en-US" sz="900" dirty="0" err="1">
                <a:latin typeface="Arial" panose="020B0604020202020204" pitchFamily="34" charset="0"/>
              </a:rPr>
              <a:t>mentor:november;rapport</a:t>
            </a:r>
            <a:r>
              <a:rPr lang="nl-NL" altLang="en-US" sz="900" dirty="0">
                <a:latin typeface="Arial" panose="020B0604020202020204" pitchFamily="34" charset="0"/>
              </a:rPr>
              <a:t>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Diverse activiteiten</a:t>
            </a:r>
            <a:r>
              <a:rPr lang="nl-NL" altLang="en-US" sz="900" dirty="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038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Introductiedagen</a:t>
            </a:r>
            <a:r>
              <a:rPr lang="nl-NL" altLang="en-US" sz="900" u="sng" dirty="0">
                <a:latin typeface="Arial" panose="020B0604020202020204" pitchFamily="34" charset="0"/>
              </a:rPr>
              <a:t>:</a:t>
            </a:r>
            <a:r>
              <a:rPr lang="nl-NL" altLang="en-US" sz="900" dirty="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Maandag: de school/ het gebouw verkennen </a:t>
            </a:r>
            <a:r>
              <a:rPr lang="nl-NL" altLang="en-US" sz="900" dirty="0" err="1">
                <a:latin typeface="Arial" panose="020B0604020202020204" pitchFamily="34" charset="0"/>
              </a:rPr>
              <a:t>dmv</a:t>
            </a:r>
            <a:r>
              <a:rPr lang="nl-NL" altLang="en-US" sz="900" dirty="0">
                <a:latin typeface="Arial" panose="020B0604020202020204" pitchFamily="34" charset="0"/>
              </a:rPr>
              <a:t>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Mentoren</a:t>
            </a:r>
            <a:r>
              <a:rPr lang="nl-NL" altLang="en-US" sz="900" dirty="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VWO-plusklas: </a:t>
            </a:r>
            <a:r>
              <a:rPr lang="nl-NL" altLang="en-US" sz="900" dirty="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LWOO-groep: </a:t>
            </a:r>
            <a:r>
              <a:rPr lang="nl-NL" altLang="en-US" sz="900" dirty="0">
                <a:latin typeface="Arial" panose="020B0604020202020204" pitchFamily="34" charset="0"/>
              </a:rPr>
              <a:t>vmbo-leerlingen (geplaatst in </a:t>
            </a:r>
            <a:r>
              <a:rPr lang="nl-NL" altLang="en-US" sz="900" dirty="0" err="1">
                <a:latin typeface="Arial" panose="020B0604020202020204" pitchFamily="34" charset="0"/>
              </a:rPr>
              <a:t>in</a:t>
            </a:r>
            <a:r>
              <a:rPr lang="nl-NL" altLang="en-US" sz="900" dirty="0">
                <a:latin typeface="Arial" panose="020B0604020202020204" pitchFamily="34" charset="0"/>
              </a:rPr>
              <a:t> TL,KBL BBL-klassen) met extra begeleiding. </a:t>
            </a:r>
          </a:p>
          <a:p>
            <a:pPr marL="228600" indent="-228600" eaLnBrk="1" hangingPunct="1"/>
            <a:r>
              <a:rPr lang="nl-NL" altLang="en-US" sz="900" dirty="0" err="1">
                <a:latin typeface="Arial" panose="020B0604020202020204" pitchFamily="34" charset="0"/>
              </a:rPr>
              <a:t>Lwoo-Lln</a:t>
            </a:r>
            <a:r>
              <a:rPr lang="nl-NL" altLang="en-US" sz="900" dirty="0">
                <a:latin typeface="Arial" panose="020B0604020202020204" pitchFamily="34" charset="0"/>
              </a:rPr>
              <a:t>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Ouderspreekavond</a:t>
            </a:r>
            <a:r>
              <a:rPr lang="nl-NL" altLang="en-US" sz="900" dirty="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gesprek met vakdocent/</a:t>
            </a:r>
            <a:r>
              <a:rPr lang="nl-NL" altLang="en-US" sz="900" dirty="0" err="1">
                <a:latin typeface="Arial" panose="020B0604020202020204" pitchFamily="34" charset="0"/>
              </a:rPr>
              <a:t>mentor:november;rapport</a:t>
            </a:r>
            <a:r>
              <a:rPr lang="nl-NL" altLang="en-US" sz="900" dirty="0">
                <a:latin typeface="Arial" panose="020B0604020202020204" pitchFamily="34" charset="0"/>
              </a:rPr>
              <a:t>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Diverse activiteiten</a:t>
            </a:r>
            <a:r>
              <a:rPr lang="nl-NL" altLang="en-US" sz="900" dirty="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18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Introductiedagen</a:t>
            </a:r>
            <a:r>
              <a:rPr lang="nl-NL" altLang="en-US" sz="900" u="sng" dirty="0">
                <a:latin typeface="Arial" panose="020B0604020202020204" pitchFamily="34" charset="0"/>
              </a:rPr>
              <a:t>:</a:t>
            </a:r>
            <a:r>
              <a:rPr lang="nl-NL" altLang="en-US" sz="900" dirty="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Maandag: de school/ het gebouw verkennen </a:t>
            </a:r>
            <a:r>
              <a:rPr lang="nl-NL" altLang="en-US" sz="900" dirty="0" err="1">
                <a:latin typeface="Arial" panose="020B0604020202020204" pitchFamily="34" charset="0"/>
              </a:rPr>
              <a:t>dmv</a:t>
            </a:r>
            <a:r>
              <a:rPr lang="nl-NL" altLang="en-US" sz="900" dirty="0">
                <a:latin typeface="Arial" panose="020B0604020202020204" pitchFamily="34" charset="0"/>
              </a:rPr>
              <a:t>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Mentoren</a:t>
            </a:r>
            <a:r>
              <a:rPr lang="nl-NL" altLang="en-US" sz="900" dirty="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VWO-plusklas: </a:t>
            </a:r>
            <a:r>
              <a:rPr lang="nl-NL" altLang="en-US" sz="900" dirty="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LWOO-groep: </a:t>
            </a:r>
            <a:r>
              <a:rPr lang="nl-NL" altLang="en-US" sz="900" dirty="0">
                <a:latin typeface="Arial" panose="020B0604020202020204" pitchFamily="34" charset="0"/>
              </a:rPr>
              <a:t>vmbo-leerlingen (geplaatst in </a:t>
            </a:r>
            <a:r>
              <a:rPr lang="nl-NL" altLang="en-US" sz="900" dirty="0" err="1">
                <a:latin typeface="Arial" panose="020B0604020202020204" pitchFamily="34" charset="0"/>
              </a:rPr>
              <a:t>in</a:t>
            </a:r>
            <a:r>
              <a:rPr lang="nl-NL" altLang="en-US" sz="900" dirty="0">
                <a:latin typeface="Arial" panose="020B0604020202020204" pitchFamily="34" charset="0"/>
              </a:rPr>
              <a:t> TL,KBL BBL-klassen) met extra begeleiding. </a:t>
            </a:r>
          </a:p>
          <a:p>
            <a:pPr marL="228600" indent="-228600" eaLnBrk="1" hangingPunct="1"/>
            <a:r>
              <a:rPr lang="nl-NL" altLang="en-US" sz="900" dirty="0" err="1">
                <a:latin typeface="Arial" panose="020B0604020202020204" pitchFamily="34" charset="0"/>
              </a:rPr>
              <a:t>Lwoo-Lln</a:t>
            </a:r>
            <a:r>
              <a:rPr lang="nl-NL" altLang="en-US" sz="900" dirty="0">
                <a:latin typeface="Arial" panose="020B0604020202020204" pitchFamily="34" charset="0"/>
              </a:rPr>
              <a:t>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Ouderspreekavond</a:t>
            </a:r>
            <a:r>
              <a:rPr lang="nl-NL" altLang="en-US" sz="900" dirty="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gesprek met vakdocent/</a:t>
            </a:r>
            <a:r>
              <a:rPr lang="nl-NL" altLang="en-US" sz="900" dirty="0" err="1">
                <a:latin typeface="Arial" panose="020B0604020202020204" pitchFamily="34" charset="0"/>
              </a:rPr>
              <a:t>mentor:november;rapport</a:t>
            </a:r>
            <a:r>
              <a:rPr lang="nl-NL" altLang="en-US" sz="900" dirty="0">
                <a:latin typeface="Arial" panose="020B0604020202020204" pitchFamily="34" charset="0"/>
              </a:rPr>
              <a:t>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Diverse activiteiten</a:t>
            </a:r>
            <a:r>
              <a:rPr lang="nl-NL" altLang="en-US" sz="900" dirty="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201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Introductiedagen</a:t>
            </a:r>
            <a:r>
              <a:rPr lang="nl-NL" altLang="en-US" sz="900" u="sng" dirty="0">
                <a:latin typeface="Arial" panose="020B0604020202020204" pitchFamily="34" charset="0"/>
              </a:rPr>
              <a:t>:</a:t>
            </a:r>
            <a:r>
              <a:rPr lang="nl-NL" altLang="en-US" sz="900" dirty="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Maandag: de school/ het gebouw verkennen </a:t>
            </a:r>
            <a:r>
              <a:rPr lang="nl-NL" altLang="en-US" sz="900" dirty="0" err="1">
                <a:latin typeface="Arial" panose="020B0604020202020204" pitchFamily="34" charset="0"/>
              </a:rPr>
              <a:t>dmv</a:t>
            </a:r>
            <a:r>
              <a:rPr lang="nl-NL" altLang="en-US" sz="900" dirty="0">
                <a:latin typeface="Arial" panose="020B0604020202020204" pitchFamily="34" charset="0"/>
              </a:rPr>
              <a:t>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Mentoren</a:t>
            </a:r>
            <a:r>
              <a:rPr lang="nl-NL" altLang="en-US" sz="900" dirty="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VWO-plusklas: </a:t>
            </a:r>
            <a:r>
              <a:rPr lang="nl-NL" altLang="en-US" sz="900" dirty="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LWOO-groep: </a:t>
            </a:r>
            <a:r>
              <a:rPr lang="nl-NL" altLang="en-US" sz="900" dirty="0">
                <a:latin typeface="Arial" panose="020B0604020202020204" pitchFamily="34" charset="0"/>
              </a:rPr>
              <a:t>vmbo-leerlingen (geplaatst in </a:t>
            </a:r>
            <a:r>
              <a:rPr lang="nl-NL" altLang="en-US" sz="900" dirty="0" err="1">
                <a:latin typeface="Arial" panose="020B0604020202020204" pitchFamily="34" charset="0"/>
              </a:rPr>
              <a:t>in</a:t>
            </a:r>
            <a:r>
              <a:rPr lang="nl-NL" altLang="en-US" sz="900" dirty="0">
                <a:latin typeface="Arial" panose="020B0604020202020204" pitchFamily="34" charset="0"/>
              </a:rPr>
              <a:t> TL,KBL BBL-klassen) met extra begeleiding. </a:t>
            </a:r>
          </a:p>
          <a:p>
            <a:pPr marL="228600" indent="-228600" eaLnBrk="1" hangingPunct="1"/>
            <a:r>
              <a:rPr lang="nl-NL" altLang="en-US" sz="900" dirty="0" err="1">
                <a:latin typeface="Arial" panose="020B0604020202020204" pitchFamily="34" charset="0"/>
              </a:rPr>
              <a:t>Lwoo-Lln</a:t>
            </a:r>
            <a:r>
              <a:rPr lang="nl-NL" altLang="en-US" sz="900" dirty="0">
                <a:latin typeface="Arial" panose="020B0604020202020204" pitchFamily="34" charset="0"/>
              </a:rPr>
              <a:t>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Ouderspreekavond</a:t>
            </a:r>
            <a:r>
              <a:rPr lang="nl-NL" altLang="en-US" sz="900" dirty="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gesprek met vakdocent/</a:t>
            </a:r>
            <a:r>
              <a:rPr lang="nl-NL" altLang="en-US" sz="900" dirty="0" err="1">
                <a:latin typeface="Arial" panose="020B0604020202020204" pitchFamily="34" charset="0"/>
              </a:rPr>
              <a:t>mentor:november;rapport</a:t>
            </a:r>
            <a:r>
              <a:rPr lang="nl-NL" altLang="en-US" sz="900" dirty="0">
                <a:latin typeface="Arial" panose="020B0604020202020204" pitchFamily="34" charset="0"/>
              </a:rPr>
              <a:t>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Diverse activiteiten</a:t>
            </a:r>
            <a:r>
              <a:rPr lang="nl-NL" altLang="en-US" sz="900" dirty="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249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Introductiedagen</a:t>
            </a:r>
            <a:r>
              <a:rPr lang="nl-NL" altLang="en-US" sz="900" u="sng" dirty="0">
                <a:latin typeface="Arial" panose="020B0604020202020204" pitchFamily="34" charset="0"/>
              </a:rPr>
              <a:t>:</a:t>
            </a:r>
            <a:r>
              <a:rPr lang="nl-NL" altLang="en-US" sz="900" dirty="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Maandag: de school/ het gebouw verkennen </a:t>
            </a:r>
            <a:r>
              <a:rPr lang="nl-NL" altLang="en-US" sz="900" dirty="0" err="1">
                <a:latin typeface="Arial" panose="020B0604020202020204" pitchFamily="34" charset="0"/>
              </a:rPr>
              <a:t>dmv</a:t>
            </a:r>
            <a:r>
              <a:rPr lang="nl-NL" altLang="en-US" sz="900" dirty="0">
                <a:latin typeface="Arial" panose="020B0604020202020204" pitchFamily="34" charset="0"/>
              </a:rPr>
              <a:t>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Mentoren</a:t>
            </a:r>
            <a:r>
              <a:rPr lang="nl-NL" altLang="en-US" sz="900" dirty="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VWO-plusklas: </a:t>
            </a:r>
            <a:r>
              <a:rPr lang="nl-NL" altLang="en-US" sz="900" dirty="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LWOO-groep: </a:t>
            </a:r>
            <a:r>
              <a:rPr lang="nl-NL" altLang="en-US" sz="900" dirty="0">
                <a:latin typeface="Arial" panose="020B0604020202020204" pitchFamily="34" charset="0"/>
              </a:rPr>
              <a:t>vmbo-leerlingen (geplaatst in </a:t>
            </a:r>
            <a:r>
              <a:rPr lang="nl-NL" altLang="en-US" sz="900" dirty="0" err="1">
                <a:latin typeface="Arial" panose="020B0604020202020204" pitchFamily="34" charset="0"/>
              </a:rPr>
              <a:t>in</a:t>
            </a:r>
            <a:r>
              <a:rPr lang="nl-NL" altLang="en-US" sz="900" dirty="0">
                <a:latin typeface="Arial" panose="020B0604020202020204" pitchFamily="34" charset="0"/>
              </a:rPr>
              <a:t> TL,KBL BBL-klassen) met extra begeleiding. </a:t>
            </a:r>
          </a:p>
          <a:p>
            <a:pPr marL="228600" indent="-228600" eaLnBrk="1" hangingPunct="1"/>
            <a:r>
              <a:rPr lang="nl-NL" altLang="en-US" sz="900" dirty="0" err="1">
                <a:latin typeface="Arial" panose="020B0604020202020204" pitchFamily="34" charset="0"/>
              </a:rPr>
              <a:t>Lwoo-Lln</a:t>
            </a:r>
            <a:r>
              <a:rPr lang="nl-NL" altLang="en-US" sz="900" dirty="0">
                <a:latin typeface="Arial" panose="020B0604020202020204" pitchFamily="34" charset="0"/>
              </a:rPr>
              <a:t>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Ouderspreekavond</a:t>
            </a:r>
            <a:r>
              <a:rPr lang="nl-NL" altLang="en-US" sz="900" dirty="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gesprek met vakdocent/</a:t>
            </a:r>
            <a:r>
              <a:rPr lang="nl-NL" altLang="en-US" sz="900" dirty="0" err="1">
                <a:latin typeface="Arial" panose="020B0604020202020204" pitchFamily="34" charset="0"/>
              </a:rPr>
              <a:t>mentor:november;rapport</a:t>
            </a:r>
            <a:r>
              <a:rPr lang="nl-NL" altLang="en-US" sz="900" dirty="0">
                <a:latin typeface="Arial" panose="020B0604020202020204" pitchFamily="34" charset="0"/>
              </a:rPr>
              <a:t>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Diverse activiteiten</a:t>
            </a:r>
            <a:r>
              <a:rPr lang="nl-NL" altLang="en-US" sz="900" dirty="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6122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Introductiedagen</a:t>
            </a:r>
            <a:r>
              <a:rPr lang="nl-NL" altLang="en-US" sz="900" u="sng" dirty="0">
                <a:latin typeface="Arial" panose="020B0604020202020204" pitchFamily="34" charset="0"/>
              </a:rPr>
              <a:t>:</a:t>
            </a:r>
            <a:r>
              <a:rPr lang="nl-NL" altLang="en-US" sz="900" dirty="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Maandag: de school/ het gebouw verkennen </a:t>
            </a:r>
            <a:r>
              <a:rPr lang="nl-NL" altLang="en-US" sz="900" dirty="0" err="1">
                <a:latin typeface="Arial" panose="020B0604020202020204" pitchFamily="34" charset="0"/>
              </a:rPr>
              <a:t>dmv</a:t>
            </a:r>
            <a:r>
              <a:rPr lang="nl-NL" altLang="en-US" sz="900" dirty="0">
                <a:latin typeface="Arial" panose="020B0604020202020204" pitchFamily="34" charset="0"/>
              </a:rPr>
              <a:t>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Mentoren</a:t>
            </a:r>
            <a:r>
              <a:rPr lang="nl-NL" altLang="en-US" sz="900" dirty="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VWO-plusklas: </a:t>
            </a:r>
            <a:r>
              <a:rPr lang="nl-NL" altLang="en-US" sz="900" dirty="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LWOO-groep: </a:t>
            </a:r>
            <a:r>
              <a:rPr lang="nl-NL" altLang="en-US" sz="900" dirty="0">
                <a:latin typeface="Arial" panose="020B0604020202020204" pitchFamily="34" charset="0"/>
              </a:rPr>
              <a:t>vmbo-leerlingen (geplaatst in </a:t>
            </a:r>
            <a:r>
              <a:rPr lang="nl-NL" altLang="en-US" sz="900" dirty="0" err="1">
                <a:latin typeface="Arial" panose="020B0604020202020204" pitchFamily="34" charset="0"/>
              </a:rPr>
              <a:t>in</a:t>
            </a:r>
            <a:r>
              <a:rPr lang="nl-NL" altLang="en-US" sz="900" dirty="0">
                <a:latin typeface="Arial" panose="020B0604020202020204" pitchFamily="34" charset="0"/>
              </a:rPr>
              <a:t> TL,KBL BBL-klassen) met extra begeleiding. </a:t>
            </a:r>
          </a:p>
          <a:p>
            <a:pPr marL="228600" indent="-228600" eaLnBrk="1" hangingPunct="1"/>
            <a:r>
              <a:rPr lang="nl-NL" altLang="en-US" sz="900" dirty="0" err="1">
                <a:latin typeface="Arial" panose="020B0604020202020204" pitchFamily="34" charset="0"/>
              </a:rPr>
              <a:t>Lwoo-Lln</a:t>
            </a:r>
            <a:r>
              <a:rPr lang="nl-NL" altLang="en-US" sz="900" dirty="0">
                <a:latin typeface="Arial" panose="020B0604020202020204" pitchFamily="34" charset="0"/>
              </a:rPr>
              <a:t>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Ouderspreekavond</a:t>
            </a:r>
            <a:r>
              <a:rPr lang="nl-NL" altLang="en-US" sz="900" dirty="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gesprek met vakdocent/</a:t>
            </a:r>
            <a:r>
              <a:rPr lang="nl-NL" altLang="en-US" sz="900" dirty="0" err="1">
                <a:latin typeface="Arial" panose="020B0604020202020204" pitchFamily="34" charset="0"/>
              </a:rPr>
              <a:t>mentor:november;rapport</a:t>
            </a:r>
            <a:r>
              <a:rPr lang="nl-NL" altLang="en-US" sz="900" dirty="0">
                <a:latin typeface="Arial" panose="020B0604020202020204" pitchFamily="34" charset="0"/>
              </a:rPr>
              <a:t>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Diverse activiteiten</a:t>
            </a:r>
            <a:r>
              <a:rPr lang="nl-NL" altLang="en-US" sz="900" dirty="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8930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Introductiedagen</a:t>
            </a:r>
            <a:r>
              <a:rPr lang="nl-NL" altLang="en-US" sz="900" u="sng" dirty="0">
                <a:latin typeface="Arial" panose="020B0604020202020204" pitchFamily="34" charset="0"/>
              </a:rPr>
              <a:t>:</a:t>
            </a:r>
            <a:r>
              <a:rPr lang="nl-NL" altLang="en-US" sz="900" dirty="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Maandag: de school/ het gebouw verkennen </a:t>
            </a:r>
            <a:r>
              <a:rPr lang="nl-NL" altLang="en-US" sz="900" dirty="0" err="1">
                <a:latin typeface="Arial" panose="020B0604020202020204" pitchFamily="34" charset="0"/>
              </a:rPr>
              <a:t>dmv</a:t>
            </a:r>
            <a:r>
              <a:rPr lang="nl-NL" altLang="en-US" sz="900" dirty="0">
                <a:latin typeface="Arial" panose="020B0604020202020204" pitchFamily="34" charset="0"/>
              </a:rPr>
              <a:t>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Mentoren</a:t>
            </a:r>
            <a:r>
              <a:rPr lang="nl-NL" altLang="en-US" sz="900" dirty="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VWO-plusklas: </a:t>
            </a:r>
            <a:r>
              <a:rPr lang="nl-NL" altLang="en-US" sz="900" dirty="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LWOO-groep: </a:t>
            </a:r>
            <a:r>
              <a:rPr lang="nl-NL" altLang="en-US" sz="900" dirty="0">
                <a:latin typeface="Arial" panose="020B0604020202020204" pitchFamily="34" charset="0"/>
              </a:rPr>
              <a:t>vmbo-leerlingen (geplaatst in </a:t>
            </a:r>
            <a:r>
              <a:rPr lang="nl-NL" altLang="en-US" sz="900" dirty="0" err="1">
                <a:latin typeface="Arial" panose="020B0604020202020204" pitchFamily="34" charset="0"/>
              </a:rPr>
              <a:t>in</a:t>
            </a:r>
            <a:r>
              <a:rPr lang="nl-NL" altLang="en-US" sz="900" dirty="0">
                <a:latin typeface="Arial" panose="020B0604020202020204" pitchFamily="34" charset="0"/>
              </a:rPr>
              <a:t> TL,KBL BBL-klassen) met extra begeleiding. </a:t>
            </a:r>
          </a:p>
          <a:p>
            <a:pPr marL="228600" indent="-228600" eaLnBrk="1" hangingPunct="1"/>
            <a:r>
              <a:rPr lang="nl-NL" altLang="en-US" sz="900" dirty="0" err="1">
                <a:latin typeface="Arial" panose="020B0604020202020204" pitchFamily="34" charset="0"/>
              </a:rPr>
              <a:t>Lwoo-Lln</a:t>
            </a:r>
            <a:r>
              <a:rPr lang="nl-NL" altLang="en-US" sz="900" dirty="0">
                <a:latin typeface="Arial" panose="020B0604020202020204" pitchFamily="34" charset="0"/>
              </a:rPr>
              <a:t>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Ouderspreekavond</a:t>
            </a:r>
            <a:r>
              <a:rPr lang="nl-NL" altLang="en-US" sz="900" dirty="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gesprek met vakdocent/</a:t>
            </a:r>
            <a:r>
              <a:rPr lang="nl-NL" altLang="en-US" sz="900" dirty="0" err="1">
                <a:latin typeface="Arial" panose="020B0604020202020204" pitchFamily="34" charset="0"/>
              </a:rPr>
              <a:t>mentor:november;rapport</a:t>
            </a:r>
            <a:r>
              <a:rPr lang="nl-NL" altLang="en-US" sz="900" dirty="0">
                <a:latin typeface="Arial" panose="020B0604020202020204" pitchFamily="34" charset="0"/>
              </a:rPr>
              <a:t>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Diverse activiteiten</a:t>
            </a:r>
            <a:r>
              <a:rPr lang="nl-NL" altLang="en-US" sz="900" dirty="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9438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Introductiedagen</a:t>
            </a:r>
            <a:r>
              <a:rPr lang="nl-NL" altLang="en-US" sz="900" u="sng">
                <a:latin typeface="Arial" panose="020B0604020202020204" pitchFamily="34" charset="0"/>
              </a:rPr>
              <a:t>:</a:t>
            </a:r>
            <a:r>
              <a:rPr lang="nl-NL" altLang="en-US" sz="90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Maandag: de school/ het gebouw verkennen dmv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Mentoren</a:t>
            </a:r>
            <a:r>
              <a:rPr lang="nl-NL" altLang="en-US" sz="90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VWO-plusklas: </a:t>
            </a:r>
            <a:r>
              <a:rPr lang="nl-NL" altLang="en-US" sz="90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LWOO-groep: </a:t>
            </a:r>
            <a:r>
              <a:rPr lang="nl-NL" altLang="en-US" sz="900">
                <a:latin typeface="Arial" panose="020B0604020202020204" pitchFamily="34" charset="0"/>
              </a:rPr>
              <a:t>vmbo-leerlingen (geplaatst in in TL,KBL BBL-klassen) met extra begeleiding. 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Lwoo-Lln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Ouderspreekavond</a:t>
            </a:r>
            <a:r>
              <a:rPr lang="nl-NL" altLang="en-US" sz="90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gesprek met vakdocent/mentor:november;rapport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Diverse activiteiten</a:t>
            </a:r>
            <a:r>
              <a:rPr lang="nl-NL" altLang="en-US" sz="90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9473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Introductiedagen</a:t>
            </a:r>
            <a:r>
              <a:rPr lang="nl-NL" altLang="en-US" sz="900" u="sng">
                <a:latin typeface="Arial" panose="020B0604020202020204" pitchFamily="34" charset="0"/>
              </a:rPr>
              <a:t>:</a:t>
            </a:r>
            <a:r>
              <a:rPr lang="nl-NL" altLang="en-US" sz="90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Maandag: de school/ het gebouw verkennen dmv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Mentoren</a:t>
            </a:r>
            <a:r>
              <a:rPr lang="nl-NL" altLang="en-US" sz="90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VWO-plusklas: </a:t>
            </a:r>
            <a:r>
              <a:rPr lang="nl-NL" altLang="en-US" sz="90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LWOO-groep: </a:t>
            </a:r>
            <a:r>
              <a:rPr lang="nl-NL" altLang="en-US" sz="900">
                <a:latin typeface="Arial" panose="020B0604020202020204" pitchFamily="34" charset="0"/>
              </a:rPr>
              <a:t>vmbo-leerlingen (geplaatst in in TL,KBL BBL-klassen) met extra begeleiding. 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Lwoo-Lln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Ouderspreekavond</a:t>
            </a:r>
            <a:r>
              <a:rPr lang="nl-NL" altLang="en-US" sz="90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gesprek met vakdocent/mentor:november;rapport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Diverse activiteiten</a:t>
            </a:r>
            <a:r>
              <a:rPr lang="nl-NL" altLang="en-US" sz="90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5581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Introductiedagen</a:t>
            </a:r>
            <a:r>
              <a:rPr lang="nl-NL" altLang="en-US" sz="900" u="sng">
                <a:latin typeface="Arial" panose="020B0604020202020204" pitchFamily="34" charset="0"/>
              </a:rPr>
              <a:t>:</a:t>
            </a:r>
            <a:r>
              <a:rPr lang="nl-NL" altLang="en-US" sz="90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Maandag: de school/ het gebouw verkennen dmv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Mentoren</a:t>
            </a:r>
            <a:r>
              <a:rPr lang="nl-NL" altLang="en-US" sz="90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VWO-plusklas: </a:t>
            </a:r>
            <a:r>
              <a:rPr lang="nl-NL" altLang="en-US" sz="90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LWOO-groep: </a:t>
            </a:r>
            <a:r>
              <a:rPr lang="nl-NL" altLang="en-US" sz="900">
                <a:latin typeface="Arial" panose="020B0604020202020204" pitchFamily="34" charset="0"/>
              </a:rPr>
              <a:t>vmbo-leerlingen (geplaatst in in TL,KBL BBL-klassen) met extra begeleiding. 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Lwoo-Lln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Ouderspreekavond</a:t>
            </a:r>
            <a:r>
              <a:rPr lang="nl-NL" altLang="en-US" sz="90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gesprek met vakdocent/mentor:november;rapport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Diverse activiteiten</a:t>
            </a:r>
            <a:r>
              <a:rPr lang="nl-NL" altLang="en-US" sz="90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8327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Introductiedagen</a:t>
            </a:r>
            <a:r>
              <a:rPr lang="nl-NL" altLang="en-US" sz="900" u="sng">
                <a:latin typeface="Arial" panose="020B0604020202020204" pitchFamily="34" charset="0"/>
              </a:rPr>
              <a:t>:</a:t>
            </a:r>
            <a:r>
              <a:rPr lang="nl-NL" altLang="en-US" sz="90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Maandag: de school/ het gebouw verkennen dmv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Mentoren</a:t>
            </a:r>
            <a:r>
              <a:rPr lang="nl-NL" altLang="en-US" sz="90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VWO-plusklas: </a:t>
            </a:r>
            <a:r>
              <a:rPr lang="nl-NL" altLang="en-US" sz="90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LWOO-groep: </a:t>
            </a:r>
            <a:r>
              <a:rPr lang="nl-NL" altLang="en-US" sz="900">
                <a:latin typeface="Arial" panose="020B0604020202020204" pitchFamily="34" charset="0"/>
              </a:rPr>
              <a:t>vmbo-leerlingen (geplaatst in in TL,KBL BBL-klassen) met extra begeleiding. 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Lwoo-Lln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Ouderspreekavond</a:t>
            </a:r>
            <a:r>
              <a:rPr lang="nl-NL" altLang="en-US" sz="90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gesprek met vakdocent/mentor:november;rapport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Diverse activiteiten</a:t>
            </a:r>
            <a:r>
              <a:rPr lang="nl-NL" altLang="en-US" sz="90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505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Introductiedagen</a:t>
            </a:r>
            <a:r>
              <a:rPr lang="nl-NL" altLang="en-US" sz="900" u="sng">
                <a:latin typeface="Arial" panose="020B0604020202020204" pitchFamily="34" charset="0"/>
              </a:rPr>
              <a:t>:</a:t>
            </a:r>
            <a:r>
              <a:rPr lang="nl-NL" altLang="en-US" sz="90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Maandag: de school/ het gebouw verkennen dmv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Mentoren</a:t>
            </a:r>
            <a:r>
              <a:rPr lang="nl-NL" altLang="en-US" sz="90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VWO-plusklas: </a:t>
            </a:r>
            <a:r>
              <a:rPr lang="nl-NL" altLang="en-US" sz="90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LWOO-groep: </a:t>
            </a:r>
            <a:r>
              <a:rPr lang="nl-NL" altLang="en-US" sz="900">
                <a:latin typeface="Arial" panose="020B0604020202020204" pitchFamily="34" charset="0"/>
              </a:rPr>
              <a:t>vmbo-leerlingen (geplaatst in in TL,KBL BBL-klassen) met extra begeleiding. 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Lwoo-Lln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Ouderspreekavond</a:t>
            </a:r>
            <a:r>
              <a:rPr lang="nl-NL" altLang="en-US" sz="90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gesprek met vakdocent/mentor:november;rapport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Diverse activiteiten</a:t>
            </a:r>
            <a:r>
              <a:rPr lang="nl-NL" altLang="en-US" sz="90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9895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Introductiedagen</a:t>
            </a:r>
            <a:r>
              <a:rPr lang="nl-NL" altLang="en-US" sz="900" u="sng">
                <a:latin typeface="Arial" panose="020B0604020202020204" pitchFamily="34" charset="0"/>
              </a:rPr>
              <a:t>:</a:t>
            </a:r>
            <a:r>
              <a:rPr lang="nl-NL" altLang="en-US" sz="90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Maandag: de school/ het gebouw verkennen dmv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Mentoren</a:t>
            </a:r>
            <a:r>
              <a:rPr lang="nl-NL" altLang="en-US" sz="90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VWO-plusklas: </a:t>
            </a:r>
            <a:r>
              <a:rPr lang="nl-NL" altLang="en-US" sz="90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LWOO-groep: </a:t>
            </a:r>
            <a:r>
              <a:rPr lang="nl-NL" altLang="en-US" sz="900">
                <a:latin typeface="Arial" panose="020B0604020202020204" pitchFamily="34" charset="0"/>
              </a:rPr>
              <a:t>vmbo-leerlingen (geplaatst in in TL,KBL BBL-klassen) met extra begeleiding. 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Lwoo-Lln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Ouderspreekavond</a:t>
            </a:r>
            <a:r>
              <a:rPr lang="nl-NL" altLang="en-US" sz="90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gesprek met vakdocent/mentor:november;rapport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Diverse activiteiten</a:t>
            </a:r>
            <a:r>
              <a:rPr lang="nl-NL" altLang="en-US" sz="90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6572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Introductiedagen</a:t>
            </a:r>
            <a:r>
              <a:rPr lang="nl-NL" altLang="en-US" sz="900" u="sng">
                <a:latin typeface="Arial" panose="020B0604020202020204" pitchFamily="34" charset="0"/>
              </a:rPr>
              <a:t>:</a:t>
            </a:r>
            <a:r>
              <a:rPr lang="nl-NL" altLang="en-US" sz="90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Maandag: de school/ het gebouw verkennen dmv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Mentoren</a:t>
            </a:r>
            <a:r>
              <a:rPr lang="nl-NL" altLang="en-US" sz="90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VWO-plusklas: </a:t>
            </a:r>
            <a:r>
              <a:rPr lang="nl-NL" altLang="en-US" sz="90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LWOO-groep: </a:t>
            </a:r>
            <a:r>
              <a:rPr lang="nl-NL" altLang="en-US" sz="900">
                <a:latin typeface="Arial" panose="020B0604020202020204" pitchFamily="34" charset="0"/>
              </a:rPr>
              <a:t>vmbo-leerlingen (geplaatst in in TL,KBL BBL-klassen) met extra begeleiding. 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Lwoo-Lln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Ouderspreekavond</a:t>
            </a:r>
            <a:r>
              <a:rPr lang="nl-NL" altLang="en-US" sz="90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gesprek met vakdocent/mentor:november;rapport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Diverse activiteiten</a:t>
            </a:r>
            <a:r>
              <a:rPr lang="nl-NL" altLang="en-US" sz="90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3435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Introductiedagen</a:t>
            </a:r>
            <a:r>
              <a:rPr lang="nl-NL" altLang="en-US" sz="900" u="sng">
                <a:latin typeface="Arial" panose="020B0604020202020204" pitchFamily="34" charset="0"/>
              </a:rPr>
              <a:t>:</a:t>
            </a:r>
            <a:r>
              <a:rPr lang="nl-NL" altLang="en-US" sz="90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Maandag: de school/ het gebouw verkennen dmv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Mentoren</a:t>
            </a:r>
            <a:r>
              <a:rPr lang="nl-NL" altLang="en-US" sz="90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VWO-plusklas: </a:t>
            </a:r>
            <a:r>
              <a:rPr lang="nl-NL" altLang="en-US" sz="90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LWOO-groep: </a:t>
            </a:r>
            <a:r>
              <a:rPr lang="nl-NL" altLang="en-US" sz="900">
                <a:latin typeface="Arial" panose="020B0604020202020204" pitchFamily="34" charset="0"/>
              </a:rPr>
              <a:t>vmbo-leerlingen (geplaatst in in TL,KBL BBL-klassen) met extra begeleiding. 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Lwoo-Lln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Ouderspreekavond</a:t>
            </a:r>
            <a:r>
              <a:rPr lang="nl-NL" altLang="en-US" sz="90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gesprek met vakdocent/mentor:november;rapport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Diverse activiteiten</a:t>
            </a:r>
            <a:r>
              <a:rPr lang="nl-NL" altLang="en-US" sz="90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5643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Introductiedagen</a:t>
            </a:r>
            <a:r>
              <a:rPr lang="nl-NL" altLang="en-US" sz="900" u="sng">
                <a:latin typeface="Arial" panose="020B0604020202020204" pitchFamily="34" charset="0"/>
              </a:rPr>
              <a:t>:</a:t>
            </a:r>
            <a:r>
              <a:rPr lang="nl-NL" altLang="en-US" sz="90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Maandag: de school/ het gebouw verkennen dmv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Mentoren</a:t>
            </a:r>
            <a:r>
              <a:rPr lang="nl-NL" altLang="en-US" sz="90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VWO-plusklas: </a:t>
            </a:r>
            <a:r>
              <a:rPr lang="nl-NL" altLang="en-US" sz="90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LWOO-groep: </a:t>
            </a:r>
            <a:r>
              <a:rPr lang="nl-NL" altLang="en-US" sz="900">
                <a:latin typeface="Arial" panose="020B0604020202020204" pitchFamily="34" charset="0"/>
              </a:rPr>
              <a:t>vmbo-leerlingen (geplaatst in in TL,KBL BBL-klassen) met extra begeleiding. 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Lwoo-Lln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Ouderspreekavond</a:t>
            </a:r>
            <a:r>
              <a:rPr lang="nl-NL" altLang="en-US" sz="90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>
                <a:latin typeface="Arial" panose="020B0604020202020204" pitchFamily="34" charset="0"/>
              </a:rPr>
              <a:t>gesprek met vakdocent/mentor:november;rapport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>
                <a:latin typeface="Arial" panose="020B0604020202020204" pitchFamily="34" charset="0"/>
              </a:rPr>
              <a:t>Diverse activiteiten</a:t>
            </a:r>
            <a:r>
              <a:rPr lang="nl-NL" altLang="en-US" sz="90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0290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804CA9-3C98-4093-81A3-A113D150D277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213225"/>
            <a:ext cx="5140325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en-US" sz="2000" b="1" u="sng" dirty="0">
                <a:latin typeface="Arial" panose="020B0604020202020204" pitchFamily="34" charset="0"/>
              </a:rPr>
              <a:t>Overtuig jezelf:</a:t>
            </a:r>
          </a:p>
          <a:p>
            <a:pPr eaLnBrk="1" hangingPunct="1"/>
            <a:r>
              <a:rPr lang="nl-NL" altLang="en-US" sz="2000" b="1" u="sng" dirty="0">
                <a:latin typeface="Arial" panose="020B0604020202020204" pitchFamily="34" charset="0"/>
              </a:rPr>
              <a:t>Onkosten: </a:t>
            </a:r>
          </a:p>
          <a:p>
            <a:pPr eaLnBrk="1" hangingPunct="1"/>
            <a:r>
              <a:rPr lang="nl-NL" altLang="en-US" sz="2000" b="1" dirty="0">
                <a:latin typeface="Arial" panose="020B0604020202020204" pitchFamily="34" charset="0"/>
              </a:rPr>
              <a:t>	</a:t>
            </a:r>
            <a:r>
              <a:rPr lang="nl-NL" altLang="en-US" sz="2000" b="1" u="sng" dirty="0">
                <a:latin typeface="Arial" panose="020B0604020202020204" pitchFamily="34" charset="0"/>
              </a:rPr>
              <a:t>brugklas 1 </a:t>
            </a:r>
          </a:p>
          <a:p>
            <a:pPr eaLnBrk="1" hangingPunct="1"/>
            <a:r>
              <a:rPr lang="nl-NL" altLang="en-US" sz="2000" b="1" dirty="0">
                <a:latin typeface="Arial" panose="020B0604020202020204" pitchFamily="34" charset="0"/>
              </a:rPr>
              <a:t>	</a:t>
            </a:r>
            <a:r>
              <a:rPr lang="nl-NL" altLang="en-US" sz="2000" b="1" u="sng" dirty="0">
                <a:latin typeface="Arial" panose="020B0604020202020204" pitchFamily="34" charset="0"/>
              </a:rPr>
              <a:t>Schoolfonds€ 64</a:t>
            </a:r>
          </a:p>
          <a:p>
            <a:pPr eaLnBrk="1" hangingPunct="1"/>
            <a:r>
              <a:rPr lang="nl-NL" altLang="en-US" sz="2000" b="1" dirty="0">
                <a:latin typeface="Arial" panose="020B0604020202020204" pitchFamily="34" charset="0"/>
              </a:rPr>
              <a:t>	</a:t>
            </a:r>
            <a:r>
              <a:rPr lang="nl-NL" altLang="en-US" sz="2000" b="1" u="sng" dirty="0">
                <a:latin typeface="Arial" panose="020B0604020202020204" pitchFamily="34" charset="0"/>
              </a:rPr>
              <a:t>Ouderraad €11,50 </a:t>
            </a:r>
          </a:p>
        </p:txBody>
      </p:sp>
      <p:sp>
        <p:nvSpPr>
          <p:cNvPr id="50181" name="WordArt 4"/>
          <p:cNvSpPr>
            <a:spLocks noChangeArrowheads="1" noChangeShapeType="1" noTextEdit="1"/>
          </p:cNvSpPr>
          <p:nvPr/>
        </p:nvSpPr>
        <p:spPr bwMode="auto">
          <a:xfrm>
            <a:off x="1403350" y="6684963"/>
            <a:ext cx="4132263" cy="1597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C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ouders/leerlingen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C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uitnodigen</a:t>
            </a:r>
          </a:p>
        </p:txBody>
      </p:sp>
    </p:spTree>
    <p:extLst>
      <p:ext uri="{BB962C8B-B14F-4D97-AF65-F5344CB8AC3E}">
        <p14:creationId xmlns:p14="http://schemas.microsoft.com/office/powerpoint/2010/main" val="35652801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96E34D-782D-4EA1-A5AA-CB1BC6029FA2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8938" y="4140200"/>
            <a:ext cx="6313487" cy="4868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Introductiedagen</a:t>
            </a:r>
            <a:r>
              <a:rPr lang="nl-NL" altLang="en-US" sz="900" u="sng" dirty="0">
                <a:latin typeface="Arial" panose="020B0604020202020204" pitchFamily="34" charset="0"/>
              </a:rPr>
              <a:t>:</a:t>
            </a:r>
            <a:r>
              <a:rPr lang="nl-NL" altLang="en-US" sz="900" dirty="0">
                <a:latin typeface="Arial" panose="020B0604020202020204" pitchFamily="34" charset="0"/>
              </a:rPr>
              <a:t>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Maandag: de school/ het gebouw verkennen </a:t>
            </a:r>
            <a:r>
              <a:rPr lang="nl-NL" altLang="en-US" sz="900" dirty="0" err="1">
                <a:latin typeface="Arial" panose="020B0604020202020204" pitchFamily="34" charset="0"/>
              </a:rPr>
              <a:t>dmv</a:t>
            </a:r>
            <a:r>
              <a:rPr lang="nl-NL" altLang="en-US" sz="900" dirty="0">
                <a:latin typeface="Arial" panose="020B0604020202020204" pitchFamily="34" charset="0"/>
              </a:rPr>
              <a:t> spel, de leerlingen krijgen de boeken en de werkboeken mee + Cursus boekkaften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Dinsdag:	 ‘s morgens Ter Apel ontdekken ( Bibliotheek, Klooster, sporthal en sportvelden) 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Woensdag: oefenlessen om alvast te wennen aan het “verhuizen” na een les (ander lokaal) , instructies o.a. over het lesrooster door de mentor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Gewenningsperiode ; gebouw, docenten medeleerlingen, toetsen enz.</a:t>
            </a:r>
          </a:p>
          <a:p>
            <a:pPr marL="228600" indent="-228600" eaLnBrk="1" hangingPunct="1"/>
            <a:endParaRPr lang="nl-NL" altLang="en-US" sz="900" dirty="0">
              <a:latin typeface="Arial" panose="020B0604020202020204" pitchFamily="34" charset="0"/>
            </a:endParaRP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ouders krijgen een uitnodiging voor een ouderavond voor uitleg over de gang van zaken het eerste jaar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Indicatie prestaties en welbevinden</a:t>
            </a:r>
          </a:p>
          <a:p>
            <a:pPr marL="228600" indent="-228600" eaLnBrk="1" hangingPunct="1">
              <a:buFontTx/>
              <a:buChar char="•"/>
            </a:pPr>
            <a:r>
              <a:rPr lang="nl-NL" altLang="en-US" sz="900" dirty="0">
                <a:latin typeface="Arial" panose="020B0604020202020204" pitchFamily="34" charset="0"/>
              </a:rPr>
              <a:t>Indeling studiebegeleiding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Mentoren</a:t>
            </a:r>
            <a:r>
              <a:rPr lang="nl-NL" altLang="en-US" sz="900" dirty="0">
                <a:latin typeface="Arial" panose="020B0604020202020204" pitchFamily="34" charset="0"/>
              </a:rPr>
              <a:t>: eerste aanspreekpunt van leerlingen en ouders bij problemen/ houdt ontwikkeling/vorderingen van leerling in de gaten.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VWO-plusklas: </a:t>
            </a:r>
            <a:r>
              <a:rPr lang="nl-NL" altLang="en-US" sz="900" dirty="0">
                <a:latin typeface="Arial" panose="020B0604020202020204" pitchFamily="34" charset="0"/>
              </a:rPr>
              <a:t>vwo-leerlingen die iets extra’s aan kunnen: wetenschappelijk onderzoek, Latijn en filosofie 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LWOO-groep: </a:t>
            </a:r>
            <a:r>
              <a:rPr lang="nl-NL" altLang="en-US" sz="900" dirty="0">
                <a:latin typeface="Arial" panose="020B0604020202020204" pitchFamily="34" charset="0"/>
              </a:rPr>
              <a:t>vmbo-leerlingen (geplaatst in </a:t>
            </a:r>
            <a:r>
              <a:rPr lang="nl-NL" altLang="en-US" sz="900" dirty="0" err="1">
                <a:latin typeface="Arial" panose="020B0604020202020204" pitchFamily="34" charset="0"/>
              </a:rPr>
              <a:t>in</a:t>
            </a:r>
            <a:r>
              <a:rPr lang="nl-NL" altLang="en-US" sz="900" dirty="0">
                <a:latin typeface="Arial" panose="020B0604020202020204" pitchFamily="34" charset="0"/>
              </a:rPr>
              <a:t> TL,KBL BBL-klassen) met extra begeleiding. </a:t>
            </a:r>
          </a:p>
          <a:p>
            <a:pPr marL="228600" indent="-228600" eaLnBrk="1" hangingPunct="1"/>
            <a:r>
              <a:rPr lang="nl-NL" altLang="en-US" sz="900" dirty="0" err="1">
                <a:latin typeface="Arial" panose="020B0604020202020204" pitchFamily="34" charset="0"/>
              </a:rPr>
              <a:t>Lwoo-Lln</a:t>
            </a:r>
            <a:r>
              <a:rPr lang="nl-NL" altLang="en-US" sz="900" dirty="0">
                <a:latin typeface="Arial" panose="020B0604020202020204" pitchFamily="34" charset="0"/>
              </a:rPr>
              <a:t> per 2001; officieel licentie per 2006; meer info in een van de volgende dia’s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Ouderspreekavond</a:t>
            </a:r>
            <a:r>
              <a:rPr lang="nl-NL" altLang="en-US" sz="900" dirty="0">
                <a:latin typeface="Arial" panose="020B0604020202020204" pitchFamily="34" charset="0"/>
              </a:rPr>
              <a:t>: met mentor-  contact is het hele jaar door altijd mogelijk</a:t>
            </a:r>
          </a:p>
          <a:p>
            <a:pPr marL="228600" indent="-228600" eaLnBrk="1" hangingPunct="1"/>
            <a:r>
              <a:rPr lang="nl-NL" altLang="en-US" sz="900" dirty="0">
                <a:latin typeface="Arial" panose="020B0604020202020204" pitchFamily="34" charset="0"/>
              </a:rPr>
              <a:t>gesprek met vakdocent/</a:t>
            </a:r>
            <a:r>
              <a:rPr lang="nl-NL" altLang="en-US" sz="900" dirty="0" err="1">
                <a:latin typeface="Arial" panose="020B0604020202020204" pitchFamily="34" charset="0"/>
              </a:rPr>
              <a:t>mentor:november;rapport</a:t>
            </a:r>
            <a:r>
              <a:rPr lang="nl-NL" altLang="en-US" sz="900" dirty="0">
                <a:latin typeface="Arial" panose="020B0604020202020204" pitchFamily="34" charset="0"/>
              </a:rPr>
              <a:t> 1-, januari-rapport 2, april/mei rapport 3, eindrapport</a:t>
            </a:r>
          </a:p>
          <a:p>
            <a:pPr marL="228600" indent="-228600" eaLnBrk="1" hangingPunct="1"/>
            <a:r>
              <a:rPr lang="nl-NL" altLang="en-US" sz="900" b="1" u="sng" dirty="0">
                <a:latin typeface="Arial" panose="020B0604020202020204" pitchFamily="34" charset="0"/>
              </a:rPr>
              <a:t>Diverse activiteiten</a:t>
            </a:r>
            <a:r>
              <a:rPr lang="nl-NL" altLang="en-US" sz="900" dirty="0">
                <a:latin typeface="Arial" panose="020B0604020202020204" pitchFamily="34" charset="0"/>
              </a:rPr>
              <a:t>: introductiedagen; bezoek openbare bib., 2 discofeesten met thema’s, vuurwerkproject, verkeersmarkt, kerstafsluiting, extra sportdagen, waterspeltakel, project roken en project drank.</a:t>
            </a:r>
            <a:endParaRPr lang="nl-NL" altLang="en-US" sz="900" b="1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63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939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94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24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42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80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09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276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38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738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012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2EBE-D95E-4BAA-BC14-D0A2EF74D34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820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AF487-811A-4F57-8670-959E1ED9F9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3982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02EBE-D95E-4BAA-BC14-D0A2EF74D34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68516-7CF5-4D79-8CF9-82A39656F2F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64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-4BXEhl1-VU?feature=oembed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ompas.nl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sgterapel.nl/decanaat-vmbo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emf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customXml" Target="../ink/ink6.xml"/><Relationship Id="rId18" Type="http://schemas.openxmlformats.org/officeDocument/2006/relationships/image" Target="../media/image25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22.png"/><Relationship Id="rId17" Type="http://schemas.openxmlformats.org/officeDocument/2006/relationships/customXml" Target="../ink/ink8.xml"/><Relationship Id="rId2" Type="http://schemas.openxmlformats.org/officeDocument/2006/relationships/image" Target="../media/image17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21.png"/><Relationship Id="rId4" Type="http://schemas.openxmlformats.org/officeDocument/2006/relationships/image" Target="../media/image180.png"/><Relationship Id="rId9" Type="http://schemas.openxmlformats.org/officeDocument/2006/relationships/customXml" Target="../ink/ink4.xml"/><Relationship Id="rId1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1" y="-448187"/>
            <a:ext cx="12271248" cy="8790292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313" y="558347"/>
            <a:ext cx="7242048" cy="7534164"/>
          </a:xfrm>
          <a:prstGeom prst="rect">
            <a:avLst/>
          </a:prstGeom>
        </p:spPr>
      </p:pic>
      <p:sp>
        <p:nvSpPr>
          <p:cNvPr id="5" name="Rechthoek 4"/>
          <p:cNvSpPr/>
          <p:nvPr/>
        </p:nvSpPr>
        <p:spPr>
          <a:xfrm>
            <a:off x="6945735" y="4325429"/>
            <a:ext cx="498200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Samen bouwen </a:t>
            </a:r>
          </a:p>
          <a:p>
            <a:pPr algn="ctr"/>
            <a:r>
              <a:rPr lang="nl-NL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a</a:t>
            </a:r>
            <a:r>
              <a:rPr lang="nl-NL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an de toekomst</a:t>
            </a:r>
          </a:p>
        </p:txBody>
      </p:sp>
    </p:spTree>
    <p:extLst>
      <p:ext uri="{BB962C8B-B14F-4D97-AF65-F5344CB8AC3E}">
        <p14:creationId xmlns:p14="http://schemas.microsoft.com/office/powerpoint/2010/main" val="2409262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 fontAlgn="base">
              <a:buNone/>
            </a:pPr>
            <a:r>
              <a:rPr lang="pt-BR" sz="4000" b="1" dirty="0">
                <a:solidFill>
                  <a:schemeClr val="bg1"/>
                </a:solidFill>
              </a:rPr>
              <a:t>Profielkeuze voorlichting</a:t>
            </a:r>
            <a:br>
              <a:rPr lang="pt-BR" sz="4000" b="1" dirty="0">
                <a:solidFill>
                  <a:schemeClr val="bg1"/>
                </a:solidFill>
              </a:rPr>
            </a:br>
            <a:r>
              <a:rPr lang="pt-BR" sz="4000" b="1" dirty="0">
                <a:solidFill>
                  <a:schemeClr val="bg1"/>
                </a:solidFill>
              </a:rPr>
              <a:t>voor basis en kader klas 2</a:t>
            </a:r>
            <a:endParaRPr kumimoji="0" lang="nl-NL" altLang="en-US" sz="40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fontAlgn="base">
              <a:buNone/>
            </a:pPr>
            <a:endParaRPr kumimoji="0" lang="nl-NL" altLang="en-US" sz="18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964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dirty="0">
                <a:solidFill>
                  <a:srgbClr val="000000"/>
                </a:solidFill>
                <a:latin typeface="Arial" charset="0"/>
              </a:rPr>
              <a:t>2</a:t>
            </a:r>
            <a:endParaRPr lang="nl-N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000" b="1" dirty="0">
                <a:solidFill>
                  <a:schemeClr val="bg1"/>
                </a:solidFill>
              </a:rPr>
              <a:t>  Inhoud van deze avond</a:t>
            </a:r>
            <a:endParaRPr lang="nl-NL" sz="4000" b="1" dirty="0">
              <a:solidFill>
                <a:schemeClr val="bg1"/>
              </a:solidFill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49D8A8C-B23E-46F0-8FB6-83C489D98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4" y="1272323"/>
            <a:ext cx="94897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buNone/>
            </a:pPr>
            <a:r>
              <a:rPr lang="nl-NL" sz="2800" b="0" i="0" dirty="0">
                <a:solidFill>
                  <a:schemeClr val="bg1"/>
                </a:solidFill>
                <a:effectLst/>
                <a:latin typeface="Myriad Pro" panose="020B0503030403020204"/>
              </a:rPr>
              <a:t>​</a:t>
            </a:r>
          </a:p>
        </p:txBody>
      </p:sp>
      <p:pic>
        <p:nvPicPr>
          <p:cNvPr id="2" name="Afbeelding 1" descr="Afbeelding met hek, persoon, vrouw, gebouw&#10;&#10;Automatisch gegenereerde beschrijving">
            <a:extLst>
              <a:ext uri="{FF2B5EF4-FFF2-40B4-BE49-F238E27FC236}">
                <a16:creationId xmlns:a16="http://schemas.microsoft.com/office/drawing/2014/main" id="{89311CDD-F792-E15F-0CE5-7263955D52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00" y="2508191"/>
            <a:ext cx="4711991" cy="3141013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202567C7-9CE7-E872-63C0-F95F39CB34FF}"/>
              </a:ext>
            </a:extLst>
          </p:cNvPr>
          <p:cNvSpPr txBox="1"/>
          <p:nvPr/>
        </p:nvSpPr>
        <p:spPr>
          <a:xfrm>
            <a:off x="266694" y="1420009"/>
            <a:ext cx="704161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b="0" dirty="0">
                <a:solidFill>
                  <a:schemeClr val="bg1"/>
                </a:solidFill>
              </a:rPr>
              <a:t>Voorstellen (Dhr. Schut)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b="0" dirty="0">
                <a:solidFill>
                  <a:schemeClr val="bg1"/>
                </a:solidFill>
              </a:rPr>
              <a:t>VMBO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b="0" dirty="0">
                <a:solidFill>
                  <a:schemeClr val="bg1"/>
                </a:solidFill>
              </a:rPr>
              <a:t>Keuze uit 10 profielen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b="0" dirty="0">
                <a:solidFill>
                  <a:schemeClr val="bg1"/>
                </a:solidFill>
              </a:rPr>
              <a:t>4 profielen op de RSG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LOB</a:t>
            </a:r>
            <a:endParaRPr lang="nl-NL" sz="2800" b="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b="0" dirty="0">
                <a:solidFill>
                  <a:schemeClr val="bg1"/>
                </a:solidFill>
              </a:rPr>
              <a:t>Qompas.nl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b="0" dirty="0">
                <a:solidFill>
                  <a:schemeClr val="bg1"/>
                </a:solidFill>
              </a:rPr>
              <a:t>Keuzeformulier (Zermelo)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Tijdpad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b="0" dirty="0">
                <a:solidFill>
                  <a:schemeClr val="bg1"/>
                </a:solidFill>
              </a:rPr>
              <a:t>Vragen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98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-4564" y="1006791"/>
            <a:ext cx="7105267" cy="48713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-4564" y="11654"/>
            <a:ext cx="8607555" cy="1006791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39191" y="153924"/>
            <a:ext cx="97005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000" b="1" u="none" strike="noStrike" kern="1200" cap="none" spc="0" normalizeH="0" noProof="0" dirty="0">
                <a:ln w="12700">
                  <a:noFill/>
                  <a:prstDash val="solid"/>
                </a:ln>
                <a:solidFill>
                  <a:schemeClr val="bg1"/>
                </a:solidFill>
                <a:uLnTx/>
                <a:uFillTx/>
              </a:rPr>
              <a:t>Contact / vragen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05265" y="1413063"/>
            <a:ext cx="592197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nl-NL" altLang="en-US" dirty="0">
                <a:solidFill>
                  <a:schemeClr val="bg1"/>
                </a:solidFill>
                <a:latin typeface="+mn-lt"/>
              </a:rPr>
              <a:t>Frank Schut</a:t>
            </a:r>
          </a:p>
          <a:p>
            <a:pPr>
              <a:spcBef>
                <a:spcPct val="0"/>
              </a:spcBef>
              <a:defRPr/>
            </a:pPr>
            <a:r>
              <a:rPr lang="nl-NL" altLang="en-US" dirty="0">
                <a:solidFill>
                  <a:schemeClr val="bg1"/>
                </a:solidFill>
                <a:latin typeface="+mn-lt"/>
              </a:rPr>
              <a:t>Docent LO</a:t>
            </a:r>
          </a:p>
          <a:p>
            <a:pPr>
              <a:spcBef>
                <a:spcPct val="0"/>
              </a:spcBef>
              <a:defRPr/>
            </a:pPr>
            <a:r>
              <a:rPr lang="nl-NL" altLang="en-US" dirty="0">
                <a:solidFill>
                  <a:schemeClr val="bg1"/>
                </a:solidFill>
                <a:latin typeface="+mn-lt"/>
              </a:rPr>
              <a:t>Decaan vmbo</a:t>
            </a:r>
          </a:p>
          <a:p>
            <a:pPr>
              <a:spcBef>
                <a:spcPct val="0"/>
              </a:spcBef>
              <a:defRPr/>
            </a:pPr>
            <a:r>
              <a:rPr lang="nl-NL" altLang="en-US" dirty="0">
                <a:solidFill>
                  <a:schemeClr val="bg1"/>
                </a:solidFill>
                <a:latin typeface="+mn-lt"/>
              </a:rPr>
              <a:t>H011</a:t>
            </a:r>
          </a:p>
          <a:p>
            <a:pPr>
              <a:spcBef>
                <a:spcPct val="0"/>
              </a:spcBef>
              <a:defRPr/>
            </a:pPr>
            <a:endParaRPr lang="nl-NL" altLang="en-US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defRPr/>
            </a:pPr>
            <a:r>
              <a:rPr lang="nl-NL" altLang="en-US" dirty="0">
                <a:solidFill>
                  <a:schemeClr val="bg1"/>
                </a:solidFill>
                <a:latin typeface="+mn-lt"/>
              </a:rPr>
              <a:t>F.schut@rsgterapel.nl</a:t>
            </a:r>
          </a:p>
          <a:p>
            <a:pPr>
              <a:spcBef>
                <a:spcPct val="0"/>
              </a:spcBef>
              <a:defRPr/>
            </a:pPr>
            <a:endParaRPr lang="nl-NL" altLang="en-US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nl-NL" altLang="en-US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  <p:pic>
        <p:nvPicPr>
          <p:cNvPr id="13314" name="Picture 2" descr="Hij kostte meer dan 12 miljoen euro en is nu afgerond: de ver- en nieuwbouw  van de Regionale Scholengemeenschap in Ter Apel; op 28 september wordt de  nieuwe campus officieel ingewijd -">
            <a:extLst>
              <a:ext uri="{FF2B5EF4-FFF2-40B4-BE49-F238E27FC236}">
                <a16:creationId xmlns:a16="http://schemas.microsoft.com/office/drawing/2014/main" id="{4AE0AF61-AF40-933B-14DB-116C732C5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726" y="2501900"/>
            <a:ext cx="4322551" cy="269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31A190CC-19F1-3BF7-191C-45575B2B6C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885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-211505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4000" b="1" dirty="0"/>
              <a:t>  VMBO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AAB5327-8FC8-A80F-4EFB-F1636247B3F0}"/>
              </a:ext>
            </a:extLst>
          </p:cNvPr>
          <p:cNvSpPr txBox="1">
            <a:spLocks noChangeArrowheads="1"/>
          </p:cNvSpPr>
          <p:nvPr/>
        </p:nvSpPr>
        <p:spPr>
          <a:xfrm>
            <a:off x="822929" y="1299392"/>
            <a:ext cx="8110537" cy="30956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b="1" dirty="0">
                <a:solidFill>
                  <a:schemeClr val="bg1"/>
                </a:solidFill>
              </a:rPr>
              <a:t>V</a:t>
            </a:r>
            <a:r>
              <a:rPr lang="pt-BR" sz="2400" dirty="0">
                <a:solidFill>
                  <a:schemeClr val="bg1"/>
                </a:solidFill>
              </a:rPr>
              <a:t>oorbereidend</a:t>
            </a:r>
          </a:p>
          <a:p>
            <a:r>
              <a:rPr lang="pt-BR" sz="2400" b="1" dirty="0">
                <a:solidFill>
                  <a:schemeClr val="bg1"/>
                </a:solidFill>
              </a:rPr>
              <a:t>M</a:t>
            </a:r>
            <a:r>
              <a:rPr lang="pt-BR" sz="2400" dirty="0">
                <a:solidFill>
                  <a:schemeClr val="bg1"/>
                </a:solidFill>
              </a:rPr>
              <a:t>iddelbaar</a:t>
            </a:r>
          </a:p>
          <a:p>
            <a:r>
              <a:rPr lang="pt-BR" sz="2400" b="1" dirty="0">
                <a:solidFill>
                  <a:schemeClr val="bg1"/>
                </a:solidFill>
              </a:rPr>
              <a:t>B</a:t>
            </a:r>
            <a:r>
              <a:rPr lang="pt-BR" sz="2400" dirty="0">
                <a:solidFill>
                  <a:schemeClr val="bg1"/>
                </a:solidFill>
              </a:rPr>
              <a:t>eroepsonderwijs</a:t>
            </a:r>
          </a:p>
          <a:p>
            <a:r>
              <a:rPr lang="pt-BR" sz="2400" b="1" dirty="0">
                <a:solidFill>
                  <a:schemeClr val="bg1"/>
                </a:solidFill>
              </a:rPr>
              <a:t>O</a:t>
            </a:r>
            <a:r>
              <a:rPr lang="pt-BR" sz="2400" dirty="0">
                <a:solidFill>
                  <a:schemeClr val="bg1"/>
                </a:solidFill>
              </a:rPr>
              <a:t>nderwijs</a:t>
            </a:r>
          </a:p>
          <a:p>
            <a:endParaRPr lang="pt-BR" sz="2400" b="1" dirty="0">
              <a:solidFill>
                <a:schemeClr val="bg1"/>
              </a:solidFill>
            </a:endParaRPr>
          </a:p>
          <a:p>
            <a:r>
              <a:rPr lang="pt-BR" sz="2400" dirty="0">
                <a:solidFill>
                  <a:schemeClr val="bg1"/>
                </a:solidFill>
              </a:rPr>
              <a:t>Theoretische Leerweg (MAVO)	(TL) </a:t>
            </a:r>
          </a:p>
          <a:p>
            <a:r>
              <a:rPr lang="pt-BR" sz="2400" strike="sngStrike" dirty="0">
                <a:solidFill>
                  <a:schemeClr val="bg1"/>
                </a:solidFill>
              </a:rPr>
              <a:t>Gemengde Leerweg 		(GL)</a:t>
            </a:r>
          </a:p>
          <a:p>
            <a:r>
              <a:rPr lang="pt-BR" sz="2400" dirty="0">
                <a:solidFill>
                  <a:schemeClr val="bg1"/>
                </a:solidFill>
              </a:rPr>
              <a:t>Kaderberoepsgerichte Leerweg	(KBL)</a:t>
            </a:r>
          </a:p>
          <a:p>
            <a:r>
              <a:rPr lang="pt-BR" sz="2400" dirty="0">
                <a:solidFill>
                  <a:schemeClr val="bg1"/>
                </a:solidFill>
              </a:rPr>
              <a:t>Basisberoepsgerichte Leerweg 	(BBL)</a:t>
            </a:r>
          </a:p>
        </p:txBody>
      </p:sp>
    </p:spTree>
    <p:extLst>
      <p:ext uri="{BB962C8B-B14F-4D97-AF65-F5344CB8AC3E}">
        <p14:creationId xmlns:p14="http://schemas.microsoft.com/office/powerpoint/2010/main" val="3640359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-243563" y="1587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-243563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4000" b="1" dirty="0"/>
              <a:t>  10 vmbo profielen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E545733-B6B3-65F8-44FA-9C55B48A9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18" y="1202233"/>
            <a:ext cx="7919227" cy="445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993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4000" dirty="0"/>
              <a:t>Video profielen op de RSG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49D8A8C-B23E-46F0-8FB6-83C489D98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4" y="1362428"/>
            <a:ext cx="9489702" cy="155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buNone/>
            </a:pPr>
            <a:endParaRPr lang="nl-NL" sz="2800" dirty="0">
              <a:solidFill>
                <a:schemeClr val="bg1"/>
              </a:solidFill>
              <a:latin typeface="Myriad Pro" panose="020B0503030403020204"/>
            </a:endParaRPr>
          </a:p>
          <a:p>
            <a:pPr fontAlgn="base">
              <a:buNone/>
            </a:pPr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Filmpje profielen</a:t>
            </a:r>
          </a:p>
          <a:p>
            <a:pPr fontAlgn="base">
              <a:buNone/>
            </a:pPr>
            <a:r>
              <a:rPr lang="nl-NL" sz="2800" dirty="0">
                <a:solidFill>
                  <a:schemeClr val="bg1"/>
                </a:solidFill>
                <a:latin typeface="Myriad Pro" panose="020B0503030403020204"/>
              </a:rPr>
              <a:t>https://vimeo.com/774200257/e630797160</a:t>
            </a:r>
            <a:endParaRPr kumimoji="0" lang="nl-NL" altLang="en-US" sz="28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/>
            </a:endParaRPr>
          </a:p>
        </p:txBody>
      </p:sp>
    </p:spTree>
    <p:extLst>
      <p:ext uri="{BB962C8B-B14F-4D97-AF65-F5344CB8AC3E}">
        <p14:creationId xmlns:p14="http://schemas.microsoft.com/office/powerpoint/2010/main" val="2524852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0"/>
            <a:ext cx="9756396" cy="58395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4000" b="1" dirty="0"/>
              <a:t>  Profielen op de RSG Ter Apel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49D8A8C-B23E-46F0-8FB6-83C489D98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47" y="1439041"/>
            <a:ext cx="9489702" cy="393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+mn-lt"/>
              </a:rPr>
              <a:t>Bouwen, Wonen en Interieur (BWI)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+mn-lt"/>
              </a:rPr>
              <a:t>Produceren, Installeren en Energie (PIE)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+mn-lt"/>
              </a:rPr>
              <a:t>Mobiliteit en Transport (M &amp; T)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+mn-lt"/>
              </a:rPr>
              <a:t>Zorg en Welzijn (Z &amp; W)</a:t>
            </a:r>
          </a:p>
          <a:p>
            <a:pPr marL="457200" lvl="1" indent="0">
              <a:buNone/>
            </a:pPr>
            <a:endParaRPr lang="pt-BR" sz="3600" dirty="0">
              <a:solidFill>
                <a:schemeClr val="bg1"/>
              </a:solidFill>
              <a:latin typeface="+mn-lt"/>
            </a:endParaRPr>
          </a:p>
          <a:p>
            <a:pPr marL="457200" lvl="1" indent="0">
              <a:buNone/>
            </a:pPr>
            <a:r>
              <a:rPr lang="pt-BR" sz="2400" dirty="0">
                <a:solidFill>
                  <a:schemeClr val="bg1"/>
                </a:solidFill>
                <a:latin typeface="+mn-lt"/>
              </a:rPr>
              <a:t>Mocht je een profiel willen volgen op een andere school dan moet je wel in het bezit zijn van een </a:t>
            </a:r>
            <a:r>
              <a:rPr lang="pt-BR" sz="2400" u="sng" dirty="0">
                <a:solidFill>
                  <a:schemeClr val="bg1"/>
                </a:solidFill>
                <a:latin typeface="+mn-lt"/>
              </a:rPr>
              <a:t>overgangsbewijs naar klas 3</a:t>
            </a:r>
            <a:r>
              <a:rPr lang="pt-BR" sz="24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457200" lvl="1" indent="0">
              <a:buNone/>
            </a:pPr>
            <a:endParaRPr lang="pt-BR" sz="360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158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012544"/>
            <a:ext cx="7761353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9410693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4000" b="1" dirty="0"/>
              <a:t>  Bouwen, wonen en interieur (BWI)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36215C0-53A2-B440-B98E-262081D65C88}"/>
              </a:ext>
            </a:extLst>
          </p:cNvPr>
          <p:cNvSpPr txBox="1"/>
          <p:nvPr/>
        </p:nvSpPr>
        <p:spPr>
          <a:xfrm>
            <a:off x="2429737" y="6445767"/>
            <a:ext cx="187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www.rsgterapel.nl</a:t>
            </a:r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F67F97EE-621B-8758-F9A3-CF34280B8371}"/>
              </a:ext>
            </a:extLst>
          </p:cNvPr>
          <p:cNvSpPr txBox="1"/>
          <p:nvPr/>
        </p:nvSpPr>
        <p:spPr>
          <a:xfrm>
            <a:off x="443745" y="1598049"/>
            <a:ext cx="71437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1: Bouwproces en bouwbereiding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2: Bouwen vanaf de fundering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3: Hout en meubelverbindingen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4: Design en decoratie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chemeClr val="bg1"/>
              </a:solidFill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726586F-BF2A-8882-82F5-9202DA9975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875" y="1286407"/>
            <a:ext cx="228257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139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012544"/>
            <a:ext cx="7761353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eaLnBrk="1" hangingPunct="1"/>
            <a:endParaRPr lang="pt-BR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9410693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Produceren, instaleren en enegergie (PIE)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36215C0-53A2-B440-B98E-262081D65C88}"/>
              </a:ext>
            </a:extLst>
          </p:cNvPr>
          <p:cNvSpPr txBox="1"/>
          <p:nvPr/>
        </p:nvSpPr>
        <p:spPr>
          <a:xfrm>
            <a:off x="2429737" y="6445767"/>
            <a:ext cx="187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www.rsgterapel.nl</a:t>
            </a:r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E2F303E6-DC25-666B-A119-68C6818FAA26}"/>
              </a:ext>
            </a:extLst>
          </p:cNvPr>
          <p:cNvSpPr txBox="1"/>
          <p:nvPr/>
        </p:nvSpPr>
        <p:spPr>
          <a:xfrm>
            <a:off x="459917" y="1671195"/>
            <a:ext cx="84908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1: Ontwerpen en maken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2: Bewerken en verbinden van </a:t>
            </a:r>
          </a:p>
          <a:p>
            <a:r>
              <a:rPr lang="nl-NL" sz="2800" dirty="0">
                <a:solidFill>
                  <a:schemeClr val="bg1"/>
                </a:solidFill>
              </a:rPr>
              <a:t>	              materialen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3: Besturen en automatiseren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4: Installeren en monteren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F762C40-3A47-6259-DB4C-FCD1F03CC5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3" y="2301013"/>
            <a:ext cx="3571820" cy="251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45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015494"/>
            <a:ext cx="7761353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9410693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1" indent="0" eaLnBrk="1" hangingPunct="1">
              <a:buNone/>
            </a:pPr>
            <a:r>
              <a:rPr lang="pt-BR" sz="3600" b="1" dirty="0">
                <a:solidFill>
                  <a:schemeClr val="bg1"/>
                </a:solidFill>
              </a:rPr>
              <a:t>Profiel Mobiliteit en Transport (M&amp;T)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81016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36215C0-53A2-B440-B98E-262081D65C88}"/>
              </a:ext>
            </a:extLst>
          </p:cNvPr>
          <p:cNvSpPr txBox="1"/>
          <p:nvPr/>
        </p:nvSpPr>
        <p:spPr>
          <a:xfrm>
            <a:off x="2429737" y="6445767"/>
            <a:ext cx="187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www.rsgterapel.nl</a:t>
            </a:r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64CA9A2-9249-16B1-6BC7-5C1179BC0A76}"/>
              </a:ext>
            </a:extLst>
          </p:cNvPr>
          <p:cNvSpPr txBox="1"/>
          <p:nvPr/>
        </p:nvSpPr>
        <p:spPr>
          <a:xfrm>
            <a:off x="548789" y="1506398"/>
            <a:ext cx="72125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1: Motorconditie testen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2: Wielophanging en carrosserie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3: Verlichting en comfortsystemen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4: Transport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B93663B-8DB2-28CF-CC05-A32CCCA90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9189" y="2069067"/>
            <a:ext cx="3351944" cy="271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458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012544"/>
            <a:ext cx="7761353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9410693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3600" b="1" dirty="0">
                <a:solidFill>
                  <a:schemeClr val="bg1"/>
                </a:solidFill>
              </a:rPr>
              <a:t>  Zorg en Welzijn (Z&amp;W)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36215C0-53A2-B440-B98E-262081D65C88}"/>
              </a:ext>
            </a:extLst>
          </p:cNvPr>
          <p:cNvSpPr txBox="1"/>
          <p:nvPr/>
        </p:nvSpPr>
        <p:spPr>
          <a:xfrm>
            <a:off x="2429737" y="6445767"/>
            <a:ext cx="187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rgbClr val="7A222E"/>
                </a:solidFill>
              </a:rPr>
              <a:t>www.rsgterapel.nl</a:t>
            </a:r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A03C043-A12F-9FBB-FE83-7F1520A89010}"/>
              </a:ext>
            </a:extLst>
          </p:cNvPr>
          <p:cNvSpPr txBox="1"/>
          <p:nvPr/>
        </p:nvSpPr>
        <p:spPr>
          <a:xfrm>
            <a:off x="644371" y="1624655"/>
            <a:ext cx="736032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chemeClr val="bg1"/>
                </a:solidFill>
              </a:rPr>
              <a:t>Verplichte modules</a:t>
            </a:r>
          </a:p>
          <a:p>
            <a:endParaRPr lang="nl-NL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1: Mens en gezondheid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2: Mens en omgeving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3: Mens en activiteit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Module 4: Mens en zorg</a:t>
            </a:r>
          </a:p>
          <a:p>
            <a:endParaRPr lang="nl-NL" sz="2800" dirty="0">
              <a:solidFill>
                <a:schemeClr val="bg1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7B9581B-3CEC-3E72-F5F6-60C522907B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960" y="2319700"/>
            <a:ext cx="4079154" cy="271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954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009594"/>
            <a:ext cx="7761353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9410693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3600" dirty="0"/>
              <a:t>  </a:t>
            </a:r>
            <a:r>
              <a:rPr lang="nl-NL" sz="3600" b="1" dirty="0"/>
              <a:t>Zorg en welzijn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8453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36215C0-53A2-B440-B98E-262081D65C88}"/>
              </a:ext>
            </a:extLst>
          </p:cNvPr>
          <p:cNvSpPr txBox="1"/>
          <p:nvPr/>
        </p:nvSpPr>
        <p:spPr>
          <a:xfrm>
            <a:off x="2429737" y="6445767"/>
            <a:ext cx="187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www.rsgterapel.nl</a:t>
            </a:r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916F974-7AC2-1957-0DE8-014C03423FB0}"/>
              </a:ext>
            </a:extLst>
          </p:cNvPr>
          <p:cNvSpPr txBox="1"/>
          <p:nvPr/>
        </p:nvSpPr>
        <p:spPr>
          <a:xfrm>
            <a:off x="351371" y="1352939"/>
            <a:ext cx="705860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chemeClr val="bg1"/>
                </a:solidFill>
              </a:rPr>
              <a:t>Verplicht vak: Voorkomen van ongevallen en EHBO</a:t>
            </a:r>
          </a:p>
          <a:p>
            <a:endParaRPr lang="nl-NL" sz="2800" dirty="0">
              <a:solidFill>
                <a:schemeClr val="bg1"/>
              </a:solidFill>
            </a:endParaRPr>
          </a:p>
          <a:p>
            <a:r>
              <a:rPr lang="nl-NL" sz="2800" b="1" dirty="0">
                <a:solidFill>
                  <a:schemeClr val="bg1"/>
                </a:solidFill>
              </a:rPr>
              <a:t>Keuzevakken 1</a:t>
            </a:r>
          </a:p>
          <a:p>
            <a:endParaRPr lang="nl-NL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Dagbesteding en welzijn kind en jongere </a:t>
            </a:r>
          </a:p>
          <a:p>
            <a:r>
              <a:rPr lang="nl-NL" sz="2800" dirty="0">
                <a:solidFill>
                  <a:schemeClr val="bg1"/>
                </a:solidFill>
              </a:rPr>
              <a:t>			</a:t>
            </a:r>
            <a:r>
              <a:rPr lang="nl-NL" sz="2800" b="1" u="sng" dirty="0">
                <a:solidFill>
                  <a:schemeClr val="bg1"/>
                </a:solidFill>
              </a:rPr>
              <a:t>OF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Facilitaire dienstverlening en verzorging</a:t>
            </a:r>
          </a:p>
          <a:p>
            <a:endParaRPr lang="nl-NL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357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32169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012544"/>
            <a:ext cx="7761353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9410693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Zorg en welzijn</a:t>
            </a:r>
            <a:endParaRPr lang="nl-NL" dirty="0"/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36215C0-53A2-B440-B98E-262081D65C88}"/>
              </a:ext>
            </a:extLst>
          </p:cNvPr>
          <p:cNvSpPr txBox="1"/>
          <p:nvPr/>
        </p:nvSpPr>
        <p:spPr>
          <a:xfrm>
            <a:off x="2429737" y="6445767"/>
            <a:ext cx="187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rgbClr val="7A222E"/>
                </a:solidFill>
              </a:rPr>
              <a:t>www.rsgterapel.nl</a:t>
            </a:r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511E7E8-1DB1-C125-B5AA-682D8E44C4C9}"/>
              </a:ext>
            </a:extLst>
          </p:cNvPr>
          <p:cNvSpPr txBox="1"/>
          <p:nvPr/>
        </p:nvSpPr>
        <p:spPr>
          <a:xfrm>
            <a:off x="578498" y="1278293"/>
            <a:ext cx="741783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</a:rPr>
              <a:t>Keuzevakken 2</a:t>
            </a:r>
          </a:p>
          <a:p>
            <a:endParaRPr lang="nl-NL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Beveiliging en veiligheid</a:t>
            </a:r>
          </a:p>
          <a:p>
            <a:r>
              <a:rPr lang="nl-NL" sz="2800" dirty="0">
                <a:solidFill>
                  <a:schemeClr val="bg1"/>
                </a:solidFill>
              </a:rPr>
              <a:t>		</a:t>
            </a:r>
            <a:r>
              <a:rPr lang="nl-NL" sz="2800" b="1" u="sng" dirty="0">
                <a:solidFill>
                  <a:schemeClr val="bg1"/>
                </a:solidFill>
              </a:rPr>
              <a:t>OF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Schoonheidsbehandeling hand, haar en gezicht</a:t>
            </a:r>
          </a:p>
          <a:p>
            <a:pPr lvl="2"/>
            <a:r>
              <a:rPr lang="nl-NL" sz="2800" b="1" dirty="0">
                <a:solidFill>
                  <a:schemeClr val="bg1"/>
                </a:solidFill>
              </a:rPr>
              <a:t>	</a:t>
            </a:r>
            <a:r>
              <a:rPr lang="nl-NL" sz="2800" b="1" u="sng" dirty="0">
                <a:solidFill>
                  <a:schemeClr val="bg1"/>
                </a:solidFill>
              </a:rPr>
              <a:t>OF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Sport en beweging</a:t>
            </a:r>
          </a:p>
          <a:p>
            <a:pPr lvl="3"/>
            <a:endParaRPr lang="nl-NL" sz="2800" b="1" u="sng" dirty="0">
              <a:solidFill>
                <a:schemeClr val="bg1"/>
              </a:solidFill>
            </a:endParaRPr>
          </a:p>
          <a:p>
            <a:pPr lvl="3"/>
            <a:endParaRPr lang="nl-NL" sz="2800" b="1" dirty="0">
              <a:solidFill>
                <a:schemeClr val="bg1"/>
              </a:solidFill>
            </a:endParaRPr>
          </a:p>
          <a:p>
            <a:pPr lvl="3"/>
            <a:endParaRPr lang="nl-NL" sz="28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49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4603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012544"/>
            <a:ext cx="7761353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9410693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Zorg en welzijn</a:t>
            </a:r>
            <a:endParaRPr lang="nl-NL" dirty="0"/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36215C0-53A2-B440-B98E-262081D65C88}"/>
              </a:ext>
            </a:extLst>
          </p:cNvPr>
          <p:cNvSpPr txBox="1"/>
          <p:nvPr/>
        </p:nvSpPr>
        <p:spPr>
          <a:xfrm>
            <a:off x="2429737" y="6445767"/>
            <a:ext cx="187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rgbClr val="7A222E"/>
                </a:solidFill>
              </a:rPr>
              <a:t>www.rsgterapel.nl</a:t>
            </a:r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2059FF7-9FAD-090E-9231-9AECAA992CC5}"/>
              </a:ext>
            </a:extLst>
          </p:cNvPr>
          <p:cNvSpPr txBox="1"/>
          <p:nvPr/>
        </p:nvSpPr>
        <p:spPr>
          <a:xfrm>
            <a:off x="718456" y="1516444"/>
            <a:ext cx="686733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u="sng" dirty="0">
                <a:solidFill>
                  <a:schemeClr val="bg1"/>
                </a:solidFill>
              </a:rPr>
              <a:t>KBL leerlingen</a:t>
            </a:r>
            <a:r>
              <a:rPr lang="nl-NL" sz="2800" dirty="0">
                <a:solidFill>
                  <a:schemeClr val="bg1"/>
                </a:solidFill>
              </a:rPr>
              <a:t> moeten kiezen uit wiskunde of maatschappijkunde</a:t>
            </a:r>
          </a:p>
          <a:p>
            <a:endParaRPr lang="nl-NL" sz="2800" dirty="0">
              <a:solidFill>
                <a:schemeClr val="bg1"/>
              </a:solidFill>
            </a:endParaRPr>
          </a:p>
          <a:p>
            <a:r>
              <a:rPr lang="nl-NL" sz="2800" dirty="0">
                <a:solidFill>
                  <a:schemeClr val="bg1"/>
                </a:solidFill>
              </a:rPr>
              <a:t>Maatschappijkunde is bijvoorbeeld handig als je een vervolgopleiding kiest in één van de volgende richtingen: juridisch, veiligheid en jeugdwerk</a:t>
            </a:r>
          </a:p>
        </p:txBody>
      </p:sp>
    </p:spTree>
    <p:extLst>
      <p:ext uri="{BB962C8B-B14F-4D97-AF65-F5344CB8AC3E}">
        <p14:creationId xmlns:p14="http://schemas.microsoft.com/office/powerpoint/2010/main" val="2268048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015494"/>
            <a:ext cx="7761353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9410693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36215C0-53A2-B440-B98E-262081D65C88}"/>
              </a:ext>
            </a:extLst>
          </p:cNvPr>
          <p:cNvSpPr txBox="1"/>
          <p:nvPr/>
        </p:nvSpPr>
        <p:spPr>
          <a:xfrm>
            <a:off x="2429737" y="6445767"/>
            <a:ext cx="187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rgbClr val="7A222E"/>
                </a:solidFill>
              </a:rPr>
              <a:t>www.rsgterapel.nl</a:t>
            </a:r>
            <a:endParaRPr lang="nl-NL" dirty="0"/>
          </a:p>
        </p:txBody>
      </p:sp>
      <p:pic>
        <p:nvPicPr>
          <p:cNvPr id="2" name="Onlinemedia 1" title="VMBO LOB animatie">
            <a:hlinkClick r:id="" action="ppaction://media"/>
            <a:extLst>
              <a:ext uri="{FF2B5EF4-FFF2-40B4-BE49-F238E27FC236}">
                <a16:creationId xmlns:a16="http://schemas.microsoft.com/office/drawing/2014/main" id="{3F883CFA-D5F8-BB3C-CBF0-8C3EA54C413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9652" y="0"/>
            <a:ext cx="12182348" cy="6883027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0D81283-B528-9F10-1B82-AA1370E3D6E6}"/>
              </a:ext>
            </a:extLst>
          </p:cNvPr>
          <p:cNvSpPr txBox="1"/>
          <p:nvPr/>
        </p:nvSpPr>
        <p:spPr>
          <a:xfrm>
            <a:off x="1573161" y="4234934"/>
            <a:ext cx="7079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https://www.youtube.com/watch?v=-4BXEhl1-VU</a:t>
            </a:r>
          </a:p>
        </p:txBody>
      </p:sp>
    </p:spTree>
    <p:extLst>
      <p:ext uri="{BB962C8B-B14F-4D97-AF65-F5344CB8AC3E}">
        <p14:creationId xmlns:p14="http://schemas.microsoft.com/office/powerpoint/2010/main" val="1236048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764145"/>
            <a:ext cx="6737063" cy="40754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7641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3600" dirty="0"/>
              <a:t>  </a:t>
            </a:r>
            <a:r>
              <a:rPr lang="nl-NL" sz="3600" b="1" dirty="0"/>
              <a:t>Loopbaan oriëntatie en begeleiding</a:t>
            </a:r>
          </a:p>
          <a:p>
            <a:r>
              <a:rPr lang="nl-NL" sz="3600" b="1" dirty="0"/>
              <a:t>			(LOB)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66694" y="2173089"/>
            <a:ext cx="592197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kumimoji="0" lang="nl-NL" altLang="en-US" sz="28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Het is natuurlijk erg lastig voor een leerling uit klas 2 om de juiste keuze(s) te maken.</a:t>
            </a:r>
            <a:endParaRPr lang="nl-NL" altLang="en-US" sz="2800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defRPr/>
            </a:pPr>
            <a:r>
              <a:rPr lang="nl-NL" altLang="en-US" sz="2800" dirty="0" err="1">
                <a:solidFill>
                  <a:schemeClr val="bg1"/>
                </a:solidFill>
                <a:latin typeface="+mn-lt"/>
              </a:rPr>
              <a:t>Qompas</a:t>
            </a:r>
            <a:r>
              <a:rPr lang="nl-NL" altLang="en-US" sz="2800" dirty="0">
                <a:solidFill>
                  <a:schemeClr val="bg1"/>
                </a:solidFill>
                <a:latin typeface="+mn-lt"/>
              </a:rPr>
              <a:t> (</a:t>
            </a:r>
            <a:r>
              <a:rPr lang="nl-NL" altLang="en-US" sz="2800" dirty="0">
                <a:solidFill>
                  <a:srgbClr val="FFFF00"/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www.qompas.nl</a:t>
            </a:r>
            <a:r>
              <a:rPr lang="nl-NL" altLang="en-US" sz="2800" dirty="0">
                <a:solidFill>
                  <a:schemeClr val="bg1"/>
                </a:solidFill>
                <a:latin typeface="+mn-lt"/>
              </a:rPr>
              <a:t>)</a:t>
            </a:r>
          </a:p>
          <a:p>
            <a:pPr>
              <a:spcBef>
                <a:spcPct val="0"/>
              </a:spcBef>
              <a:defRPr/>
            </a:pPr>
            <a:r>
              <a:rPr lang="nl-NL" altLang="en-US" sz="2800" dirty="0">
                <a:solidFill>
                  <a:schemeClr val="bg1"/>
                </a:solidFill>
                <a:latin typeface="+mn-lt"/>
              </a:rPr>
              <a:t>Opdrachten: school en thuis</a:t>
            </a:r>
          </a:p>
          <a:p>
            <a:pPr>
              <a:spcBef>
                <a:spcPct val="0"/>
              </a:spcBef>
              <a:defRPr/>
            </a:pPr>
            <a:r>
              <a:rPr lang="nl-NL" altLang="en-US" sz="2800" dirty="0">
                <a:solidFill>
                  <a:schemeClr val="bg1"/>
                </a:solidFill>
                <a:latin typeface="+mn-lt"/>
              </a:rPr>
              <a:t>Decaan en coach</a:t>
            </a:r>
          </a:p>
          <a:p>
            <a:pPr>
              <a:spcBef>
                <a:spcPct val="0"/>
              </a:spcBef>
              <a:defRPr/>
            </a:pPr>
            <a:r>
              <a:rPr kumimoji="0" lang="nl-NL" altLang="en-US" sz="28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Loopbaandossier 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7AD8862-A628-B2B6-1660-3D9F38C03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85106" y="4404348"/>
            <a:ext cx="6288340" cy="4443661"/>
          </a:xfrm>
          <a:prstGeom prst="rect">
            <a:avLst/>
          </a:prstGeom>
        </p:spPr>
      </p:pic>
      <p:pic>
        <p:nvPicPr>
          <p:cNvPr id="1026" name="Picture 2" descr="Van Mavo (VMBO) naar HAVO">
            <a:extLst>
              <a:ext uri="{FF2B5EF4-FFF2-40B4-BE49-F238E27FC236}">
                <a16:creationId xmlns:a16="http://schemas.microsoft.com/office/drawing/2014/main" id="{E79474DB-6CE7-C22C-1C7A-9403DC69B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809" y="833841"/>
            <a:ext cx="3323861" cy="469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933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1DBDDDC-B334-A6F3-357E-08B522B390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3352" y="0"/>
            <a:ext cx="4304563" cy="6718071"/>
          </a:xfrm>
          <a:prstGeom prst="rect">
            <a:avLst/>
          </a:prstGeom>
        </p:spPr>
      </p:pic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764145"/>
            <a:ext cx="6737063" cy="40754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7641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4000" b="1" dirty="0"/>
              <a:t>  MBO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66694" y="2173089"/>
            <a:ext cx="592197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endParaRPr lang="nl-NL" altLang="en-US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defRPr/>
            </a:pPr>
            <a:r>
              <a:rPr kumimoji="0" lang="nl-NL" altLang="en-US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BBL leidt op voor mbo niveau 2</a:t>
            </a:r>
          </a:p>
          <a:p>
            <a:pPr>
              <a:spcBef>
                <a:spcPct val="0"/>
              </a:spcBef>
              <a:defRPr/>
            </a:pPr>
            <a:r>
              <a:rPr lang="nl-NL" altLang="en-US" dirty="0">
                <a:solidFill>
                  <a:schemeClr val="bg1"/>
                </a:solidFill>
                <a:latin typeface="+mn-lt"/>
              </a:rPr>
              <a:t>KBL leidt op voor niveau 3 of 4</a:t>
            </a:r>
            <a:endParaRPr kumimoji="0" lang="nl-NL" altLang="en-US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7AD8862-A628-B2B6-1660-3D9F38C03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44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764145"/>
            <a:ext cx="6737063" cy="40754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7641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4000" b="1" dirty="0"/>
              <a:t>  Keuzeformulier(en)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66694" y="2173089"/>
            <a:ext cx="592197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nl-NL" altLang="en-US" sz="2800" dirty="0">
                <a:solidFill>
                  <a:schemeClr val="bg1"/>
                </a:solidFill>
                <a:latin typeface="+mn-lt"/>
              </a:rPr>
              <a:t>rsgterapel.zportal.nl</a:t>
            </a:r>
          </a:p>
          <a:p>
            <a:pPr>
              <a:spcBef>
                <a:spcPct val="0"/>
              </a:spcBef>
              <a:defRPr/>
            </a:pPr>
            <a:r>
              <a:rPr lang="nl-NL" altLang="en-US" sz="2800" dirty="0">
                <a:solidFill>
                  <a:schemeClr val="bg1"/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https://www.rsgterapel.nl/decanaat-vmbo</a:t>
            </a:r>
            <a:r>
              <a:rPr lang="nl-NL" altLang="en-US" sz="2800" dirty="0">
                <a:solidFill>
                  <a:schemeClr val="bg1"/>
                </a:solidFill>
                <a:latin typeface="+mn-lt"/>
              </a:rPr>
              <a:t> (hier staat de link)</a:t>
            </a:r>
          </a:p>
          <a:p>
            <a:pPr>
              <a:spcBef>
                <a:spcPct val="0"/>
              </a:spcBef>
              <a:defRPr/>
            </a:pPr>
            <a:r>
              <a:rPr lang="nl-NL" altLang="en-US" sz="2800" dirty="0">
                <a:solidFill>
                  <a:schemeClr val="bg1"/>
                </a:solidFill>
                <a:latin typeface="+mn-lt"/>
              </a:rPr>
              <a:t>Keuzeformulieren invullen en opsturen </a:t>
            </a:r>
            <a:r>
              <a:rPr lang="nl-NL" altLang="en-US" sz="2800" b="1" dirty="0">
                <a:solidFill>
                  <a:schemeClr val="bg1"/>
                </a:solidFill>
                <a:latin typeface="+mn-lt"/>
              </a:rPr>
              <a:t>vóór</a:t>
            </a:r>
            <a:r>
              <a:rPr lang="nl-NL" altLang="en-US" sz="2800" dirty="0">
                <a:solidFill>
                  <a:schemeClr val="bg1"/>
                </a:solidFill>
                <a:latin typeface="+mn-lt"/>
              </a:rPr>
              <a:t> 16 februari 2025</a:t>
            </a:r>
          </a:p>
          <a:p>
            <a:pPr>
              <a:spcBef>
                <a:spcPct val="0"/>
              </a:spcBef>
              <a:defRPr/>
            </a:pPr>
            <a:endParaRPr lang="nl-NL" altLang="en-US" sz="2800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defRPr/>
            </a:pPr>
            <a:endParaRPr lang="nl-NL" altLang="en-US" sz="2800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defRPr/>
            </a:pPr>
            <a:endParaRPr kumimoji="0" lang="nl-NL" altLang="en-US" sz="28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7AD8862-A628-B2B6-1660-3D9F38C03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758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764145"/>
            <a:ext cx="6737063" cy="40754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7641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66694" y="2173089"/>
            <a:ext cx="592197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endParaRPr lang="nl-NL" altLang="en-US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nl-NL" altLang="en-US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7AD8862-A628-B2B6-1660-3D9F38C03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DF54D95-F636-A5BA-7939-2E95C2444A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1"/>
            <a:ext cx="12192000" cy="68490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A8FEB2D6-47F0-FB3B-600A-613FC257ADB5}"/>
              </a:ext>
            </a:extLst>
          </p:cNvPr>
          <p:cNvSpPr txBox="1"/>
          <p:nvPr/>
        </p:nvSpPr>
        <p:spPr>
          <a:xfrm>
            <a:off x="653354" y="2967334"/>
            <a:ext cx="343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highlight>
                  <a:srgbClr val="FFFF00"/>
                </a:highlight>
              </a:rPr>
              <a:t>Login met single-</a:t>
            </a:r>
            <a:r>
              <a:rPr lang="nl-NL" sz="2400" dirty="0" err="1">
                <a:highlight>
                  <a:srgbClr val="FFFF00"/>
                </a:highlight>
              </a:rPr>
              <a:t>sign</a:t>
            </a:r>
            <a:r>
              <a:rPr lang="nl-NL" sz="2400" dirty="0">
                <a:highlight>
                  <a:srgbClr val="FFFF00"/>
                </a:highlight>
              </a:rPr>
              <a:t>-on</a:t>
            </a:r>
          </a:p>
        </p:txBody>
      </p:sp>
    </p:spTree>
    <p:extLst>
      <p:ext uri="{BB962C8B-B14F-4D97-AF65-F5344CB8AC3E}">
        <p14:creationId xmlns:p14="http://schemas.microsoft.com/office/powerpoint/2010/main" val="1528571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764145"/>
            <a:ext cx="6737063" cy="40754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7641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66694" y="2173089"/>
            <a:ext cx="592197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endParaRPr lang="nl-NL" altLang="en-US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nl-NL" altLang="en-US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7AD8862-A628-B2B6-1660-3D9F38C03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43652B5-E83D-AF8A-CF32-2319027AC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03"/>
            <a:ext cx="12192000" cy="68307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81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764145"/>
            <a:ext cx="6737063" cy="40754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7641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66694" y="2173089"/>
            <a:ext cx="592197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endParaRPr lang="nl-NL" altLang="en-US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nl-NL" altLang="en-US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7AD8862-A628-B2B6-1660-3D9F38C03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pic>
        <p:nvPicPr>
          <p:cNvPr id="1026" name="Picture 2" descr="Van Mavo (VMBO) naar HAVO">
            <a:extLst>
              <a:ext uri="{FF2B5EF4-FFF2-40B4-BE49-F238E27FC236}">
                <a16:creationId xmlns:a16="http://schemas.microsoft.com/office/drawing/2014/main" id="{E79474DB-6CE7-C22C-1C7A-9403DC69B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800" y="767339"/>
            <a:ext cx="3323861" cy="469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1BD4263-5BB9-D554-CE06-2C005C35C5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62"/>
            <a:ext cx="12192000" cy="6834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9757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schermopname, software, Computerpictogram&#10;&#10;Automatisch gegenereerde beschrijving">
            <a:extLst>
              <a:ext uri="{FF2B5EF4-FFF2-40B4-BE49-F238E27FC236}">
                <a16:creationId xmlns:a16="http://schemas.microsoft.com/office/drawing/2014/main" id="{C8BBCB17-75F4-BF4F-FCAF-940912A08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2" y="434821"/>
            <a:ext cx="12160875" cy="598835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t 6">
                <a:extLst>
                  <a:ext uri="{FF2B5EF4-FFF2-40B4-BE49-F238E27FC236}">
                    <a16:creationId xmlns:a16="http://schemas.microsoft.com/office/drawing/2014/main" id="{D3404379-306A-ED4A-4B00-9BB00C94D68D}"/>
                  </a:ext>
                </a:extLst>
              </p14:cNvPr>
              <p14:cNvContentPartPr/>
              <p14:nvPr/>
            </p14:nvContentPartPr>
            <p14:xfrm>
              <a:off x="-56593" y="1966070"/>
              <a:ext cx="2801520" cy="816120"/>
            </p14:xfrm>
          </p:contentPart>
        </mc:Choice>
        <mc:Fallback xmlns="">
          <p:pic>
            <p:nvPicPr>
              <p:cNvPr id="7" name="Inkt 6">
                <a:extLst>
                  <a:ext uri="{FF2B5EF4-FFF2-40B4-BE49-F238E27FC236}">
                    <a16:creationId xmlns:a16="http://schemas.microsoft.com/office/drawing/2014/main" id="{D3404379-306A-ED4A-4B00-9BB00C94D6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74233" y="1948070"/>
                <a:ext cx="2837160" cy="85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t 9">
                <a:extLst>
                  <a:ext uri="{FF2B5EF4-FFF2-40B4-BE49-F238E27FC236}">
                    <a16:creationId xmlns:a16="http://schemas.microsoft.com/office/drawing/2014/main" id="{C47928DE-C764-74BE-FB88-16BFD713854B}"/>
                  </a:ext>
                </a:extLst>
              </p14:cNvPr>
              <p14:cNvContentPartPr/>
              <p14:nvPr/>
            </p14:nvContentPartPr>
            <p14:xfrm>
              <a:off x="6884596" y="2424710"/>
              <a:ext cx="478080" cy="524880"/>
            </p14:xfrm>
          </p:contentPart>
        </mc:Choice>
        <mc:Fallback xmlns="">
          <p:pic>
            <p:nvPicPr>
              <p:cNvPr id="10" name="Inkt 9">
                <a:extLst>
                  <a:ext uri="{FF2B5EF4-FFF2-40B4-BE49-F238E27FC236}">
                    <a16:creationId xmlns:a16="http://schemas.microsoft.com/office/drawing/2014/main" id="{C47928DE-C764-74BE-FB88-16BFD713854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66596" y="2407070"/>
                <a:ext cx="513720" cy="56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t 10">
                <a:extLst>
                  <a:ext uri="{FF2B5EF4-FFF2-40B4-BE49-F238E27FC236}">
                    <a16:creationId xmlns:a16="http://schemas.microsoft.com/office/drawing/2014/main" id="{25E66AA2-956A-F227-1504-9BE6B9115E4A}"/>
                  </a:ext>
                </a:extLst>
              </p14:cNvPr>
              <p14:cNvContentPartPr/>
              <p14:nvPr/>
            </p14:nvContentPartPr>
            <p14:xfrm>
              <a:off x="6874516" y="4085750"/>
              <a:ext cx="489240" cy="627480"/>
            </p14:xfrm>
          </p:contentPart>
        </mc:Choice>
        <mc:Fallback xmlns="">
          <p:pic>
            <p:nvPicPr>
              <p:cNvPr id="11" name="Inkt 10">
                <a:extLst>
                  <a:ext uri="{FF2B5EF4-FFF2-40B4-BE49-F238E27FC236}">
                    <a16:creationId xmlns:a16="http://schemas.microsoft.com/office/drawing/2014/main" id="{25E66AA2-956A-F227-1504-9BE6B9115E4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56516" y="4068110"/>
                <a:ext cx="524880" cy="66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t 11">
                <a:extLst>
                  <a:ext uri="{FF2B5EF4-FFF2-40B4-BE49-F238E27FC236}">
                    <a16:creationId xmlns:a16="http://schemas.microsoft.com/office/drawing/2014/main" id="{B7899DD4-F159-5D4D-93C4-A20FB0F7591D}"/>
                  </a:ext>
                </a:extLst>
              </p14:cNvPr>
              <p14:cNvContentPartPr/>
              <p14:nvPr/>
            </p14:nvContentPartPr>
            <p14:xfrm>
              <a:off x="5998636" y="1483670"/>
              <a:ext cx="580680" cy="700560"/>
            </p14:xfrm>
          </p:contentPart>
        </mc:Choice>
        <mc:Fallback xmlns="">
          <p:pic>
            <p:nvPicPr>
              <p:cNvPr id="12" name="Inkt 11">
                <a:extLst>
                  <a:ext uri="{FF2B5EF4-FFF2-40B4-BE49-F238E27FC236}">
                    <a16:creationId xmlns:a16="http://schemas.microsoft.com/office/drawing/2014/main" id="{B7899DD4-F159-5D4D-93C4-A20FB0F7591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80996" y="1466030"/>
                <a:ext cx="616320" cy="73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3" name="Inkt 12">
                <a:extLst>
                  <a:ext uri="{FF2B5EF4-FFF2-40B4-BE49-F238E27FC236}">
                    <a16:creationId xmlns:a16="http://schemas.microsoft.com/office/drawing/2014/main" id="{58142249-FFEC-7AF8-C538-C9B28898BF53}"/>
                  </a:ext>
                </a:extLst>
              </p14:cNvPr>
              <p14:cNvContentPartPr/>
              <p14:nvPr/>
            </p14:nvContentPartPr>
            <p14:xfrm>
              <a:off x="6017356" y="3190790"/>
              <a:ext cx="590400" cy="607680"/>
            </p14:xfrm>
          </p:contentPart>
        </mc:Choice>
        <mc:Fallback xmlns="">
          <p:pic>
            <p:nvPicPr>
              <p:cNvPr id="13" name="Inkt 12">
                <a:extLst>
                  <a:ext uri="{FF2B5EF4-FFF2-40B4-BE49-F238E27FC236}">
                    <a16:creationId xmlns:a16="http://schemas.microsoft.com/office/drawing/2014/main" id="{58142249-FFEC-7AF8-C538-C9B28898BF5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999716" y="3172790"/>
                <a:ext cx="626040" cy="64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t 14">
                <a:extLst>
                  <a:ext uri="{FF2B5EF4-FFF2-40B4-BE49-F238E27FC236}">
                    <a16:creationId xmlns:a16="http://schemas.microsoft.com/office/drawing/2014/main" id="{5967582D-D97B-CF01-618E-6E4ACB5B96CB}"/>
                  </a:ext>
                </a:extLst>
              </p14:cNvPr>
              <p14:cNvContentPartPr/>
              <p14:nvPr/>
            </p14:nvContentPartPr>
            <p14:xfrm>
              <a:off x="7631956" y="2117630"/>
              <a:ext cx="307440" cy="2160"/>
            </p14:xfrm>
          </p:contentPart>
        </mc:Choice>
        <mc:Fallback xmlns="">
          <p:pic>
            <p:nvPicPr>
              <p:cNvPr id="15" name="Inkt 14">
                <a:extLst>
                  <a:ext uri="{FF2B5EF4-FFF2-40B4-BE49-F238E27FC236}">
                    <a16:creationId xmlns:a16="http://schemas.microsoft.com/office/drawing/2014/main" id="{5967582D-D97B-CF01-618E-6E4ACB5B96C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569316" y="2054990"/>
                <a:ext cx="43308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6" name="Inkt 15">
                <a:extLst>
                  <a:ext uri="{FF2B5EF4-FFF2-40B4-BE49-F238E27FC236}">
                    <a16:creationId xmlns:a16="http://schemas.microsoft.com/office/drawing/2014/main" id="{948E3D5F-E36D-1111-5182-BE407548F628}"/>
                  </a:ext>
                </a:extLst>
              </p14:cNvPr>
              <p14:cNvContentPartPr/>
              <p14:nvPr/>
            </p14:nvContentPartPr>
            <p14:xfrm>
              <a:off x="7622956" y="2602910"/>
              <a:ext cx="362880" cy="2160"/>
            </p14:xfrm>
          </p:contentPart>
        </mc:Choice>
        <mc:Fallback xmlns="">
          <p:pic>
            <p:nvPicPr>
              <p:cNvPr id="16" name="Inkt 15">
                <a:extLst>
                  <a:ext uri="{FF2B5EF4-FFF2-40B4-BE49-F238E27FC236}">
                    <a16:creationId xmlns:a16="http://schemas.microsoft.com/office/drawing/2014/main" id="{948E3D5F-E36D-1111-5182-BE407548F62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559956" y="2540270"/>
                <a:ext cx="48852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7" name="Inkt 16">
                <a:extLst>
                  <a:ext uri="{FF2B5EF4-FFF2-40B4-BE49-F238E27FC236}">
                    <a16:creationId xmlns:a16="http://schemas.microsoft.com/office/drawing/2014/main" id="{77A6A809-24CD-A559-4237-09AE3B019FB2}"/>
                  </a:ext>
                </a:extLst>
              </p14:cNvPr>
              <p14:cNvContentPartPr/>
              <p14:nvPr/>
            </p14:nvContentPartPr>
            <p14:xfrm>
              <a:off x="7640633" y="3636705"/>
              <a:ext cx="372240" cy="30600"/>
            </p14:xfrm>
          </p:contentPart>
        </mc:Choice>
        <mc:Fallback xmlns="">
          <p:pic>
            <p:nvPicPr>
              <p:cNvPr id="17" name="Inkt 16">
                <a:extLst>
                  <a:ext uri="{FF2B5EF4-FFF2-40B4-BE49-F238E27FC236}">
                    <a16:creationId xmlns:a16="http://schemas.microsoft.com/office/drawing/2014/main" id="{77A6A809-24CD-A559-4237-09AE3B019FB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577993" y="3573705"/>
                <a:ext cx="497880" cy="15624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Tekstvak 17">
            <a:extLst>
              <a:ext uri="{FF2B5EF4-FFF2-40B4-BE49-F238E27FC236}">
                <a16:creationId xmlns:a16="http://schemas.microsoft.com/office/drawing/2014/main" id="{85E82017-4B6F-3462-7D77-C6B7B5586E7E}"/>
              </a:ext>
            </a:extLst>
          </p:cNvPr>
          <p:cNvSpPr txBox="1"/>
          <p:nvPr/>
        </p:nvSpPr>
        <p:spPr>
          <a:xfrm>
            <a:off x="8164285" y="1903430"/>
            <a:ext cx="3041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Klik op mijn keuzepakket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29075A62-40DD-57E2-56B5-E8FC431D5EA7}"/>
              </a:ext>
            </a:extLst>
          </p:cNvPr>
          <p:cNvSpPr txBox="1"/>
          <p:nvPr/>
        </p:nvSpPr>
        <p:spPr>
          <a:xfrm>
            <a:off x="8187333" y="2320525"/>
            <a:ext cx="2892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Klik op het pijltje, dan komt er rechts een formulier, deze vul je in.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CF417588-E550-5879-F5A1-30B7A8CF9959}"/>
              </a:ext>
            </a:extLst>
          </p:cNvPr>
          <p:cNvSpPr txBox="1"/>
          <p:nvPr/>
        </p:nvSpPr>
        <p:spPr>
          <a:xfrm>
            <a:off x="8187333" y="3378616"/>
            <a:ext cx="2752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Als laatste klik je op versturen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96ADC80A-2E33-D2DF-5FFA-C907457E3C7D}"/>
              </a:ext>
            </a:extLst>
          </p:cNvPr>
          <p:cNvSpPr txBox="1"/>
          <p:nvPr/>
        </p:nvSpPr>
        <p:spPr>
          <a:xfrm>
            <a:off x="7697512" y="4773159"/>
            <a:ext cx="3975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Dit is een voorbeeld voor mavo 2 leerlingen, maar het werkt precies hetzelfde </a:t>
            </a:r>
          </a:p>
        </p:txBody>
      </p:sp>
    </p:spTree>
    <p:extLst>
      <p:ext uri="{BB962C8B-B14F-4D97-AF65-F5344CB8AC3E}">
        <p14:creationId xmlns:p14="http://schemas.microsoft.com/office/powerpoint/2010/main" val="3515756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009594"/>
            <a:ext cx="7354995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925886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4000" b="1" dirty="0"/>
              <a:t>  Tijdpad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75409" y="1446261"/>
            <a:ext cx="6804175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+mn-lt"/>
              </a:rPr>
              <a:t>13 januari	Voorlichting</a:t>
            </a:r>
          </a:p>
          <a:p>
            <a:pPr>
              <a:buClr>
                <a:schemeClr val="bg1"/>
              </a:buClr>
            </a:pPr>
            <a:r>
              <a:rPr lang="pt-BR" sz="2000" dirty="0">
                <a:solidFill>
                  <a:schemeClr val="bg1"/>
                </a:solidFill>
                <a:latin typeface="+mn-lt"/>
              </a:rPr>
              <a:t>Vanaf nu	Keuzeformulier via Zermelo</a:t>
            </a:r>
          </a:p>
          <a:p>
            <a:pPr>
              <a:buClr>
                <a:schemeClr val="bg1"/>
              </a:buClr>
            </a:pPr>
            <a:r>
              <a:rPr lang="pt-BR" sz="2000" dirty="0">
                <a:solidFill>
                  <a:schemeClr val="bg1"/>
                </a:solidFill>
                <a:latin typeface="+mn-lt"/>
              </a:rPr>
              <a:t>16 februari	Keuzeformulier BBL/KBL uiterlijk retour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+mn-lt"/>
              </a:rPr>
              <a:t>april		Rapportvergadering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+mn-lt"/>
              </a:rPr>
              <a:t>april 		Prognose BBL3/KBL3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+mn-lt"/>
              </a:rPr>
              <a:t>maart/april	Eventueel aanmelding andere 				school	</a:t>
            </a:r>
          </a:p>
          <a:p>
            <a:pPr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+mn-lt"/>
              </a:rPr>
              <a:t>Juli		Overgangsvergadering. Plaatsing BBL3/KBL3</a:t>
            </a: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2656E449-1BB2-D11A-3B13-17FDDE0BB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025" y="1670603"/>
            <a:ext cx="4048095" cy="24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7925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012544"/>
            <a:ext cx="7354995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925886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4000" b="1" dirty="0"/>
              <a:t>  Vragen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895381" y="1801843"/>
            <a:ext cx="7937460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l-NL" sz="2800" dirty="0">
              <a:solidFill>
                <a:schemeClr val="bg1"/>
              </a:solidFill>
              <a:latin typeface="Myriad Pro" panose="020B0503030403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en-US" sz="9600" b="1" dirty="0">
                <a:solidFill>
                  <a:schemeClr val="bg1"/>
                </a:solidFill>
                <a:latin typeface="Myriad Pro" panose="020B0503030403020204" pitchFamily="34" charset="0"/>
              </a:rPr>
              <a:t>?</a:t>
            </a:r>
            <a:endParaRPr kumimoji="0" lang="nl-NL" altLang="en-US" sz="9600" b="1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039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0" y="1012544"/>
            <a:ext cx="7354995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925886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33520" y="1435582"/>
            <a:ext cx="68041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263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l-NL" sz="2800" dirty="0">
              <a:solidFill>
                <a:schemeClr val="bg1"/>
              </a:solidFill>
              <a:latin typeface="Myriad Pro" panose="020B0503030403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800" b="1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A7AD842-EDA5-5A49-B6F0-464E07028F14}"/>
              </a:ext>
            </a:extLst>
          </p:cNvPr>
          <p:cNvSpPr txBox="1"/>
          <p:nvPr/>
        </p:nvSpPr>
        <p:spPr>
          <a:xfrm>
            <a:off x="2246366" y="6432182"/>
            <a:ext cx="242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A222E"/>
                </a:solidFill>
              </a:rPr>
              <a:t>vwo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havo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>
                <a:solidFill>
                  <a:srgbClr val="7A222E"/>
                </a:solidFill>
              </a:rPr>
              <a:t>vmbo</a:t>
            </a:r>
            <a:r>
              <a:rPr lang="nl-NL" dirty="0"/>
              <a:t> </a:t>
            </a:r>
            <a:r>
              <a:rPr lang="nl-NL" dirty="0">
                <a:solidFill>
                  <a:srgbClr val="F7A700"/>
                </a:solidFill>
              </a:rPr>
              <a:t>|</a:t>
            </a:r>
            <a:r>
              <a:rPr lang="nl-NL" dirty="0"/>
              <a:t> </a:t>
            </a:r>
            <a:r>
              <a:rPr lang="nl-NL" dirty="0" err="1">
                <a:solidFill>
                  <a:srgbClr val="7A222E"/>
                </a:solidFill>
              </a:rPr>
              <a:t>isk</a:t>
            </a:r>
            <a:endParaRPr lang="nl-NL" dirty="0">
              <a:solidFill>
                <a:srgbClr val="7A2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672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 18">
            <a:extLst>
              <a:ext uri="{FF2B5EF4-FFF2-40B4-BE49-F238E27FC236}">
                <a16:creationId xmlns:a16="http://schemas.microsoft.com/office/drawing/2014/main" id="{655530E8-D309-034C-8A33-8805BC3360AF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F7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6456AB46-5169-FE42-80A2-8FDC03154869}"/>
              </a:ext>
            </a:extLst>
          </p:cNvPr>
          <p:cNvSpPr/>
          <p:nvPr/>
        </p:nvSpPr>
        <p:spPr>
          <a:xfrm>
            <a:off x="0" y="1012544"/>
            <a:ext cx="6737063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2DB5BCFE-4A8A-9342-9346-4979B09AC1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sp>
        <p:nvSpPr>
          <p:cNvPr id="12" name="Rechthoek 3">
            <a:extLst>
              <a:ext uri="{FF2B5EF4-FFF2-40B4-BE49-F238E27FC236}">
                <a16:creationId xmlns:a16="http://schemas.microsoft.com/office/drawing/2014/main" id="{9BAB957A-5E92-9C45-ACC7-8768CD407FE1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3">
            <a:extLst>
              <a:ext uri="{FF2B5EF4-FFF2-40B4-BE49-F238E27FC236}">
                <a16:creationId xmlns:a16="http://schemas.microsoft.com/office/drawing/2014/main" id="{BB77DE20-6E75-B84B-8EE6-B2C9B9374C0B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C08EFABE-BE00-694C-875D-195F6EB47DD1}"/>
              </a:ext>
            </a:extLst>
          </p:cNvPr>
          <p:cNvSpPr txBox="1"/>
          <p:nvPr/>
        </p:nvSpPr>
        <p:spPr>
          <a:xfrm>
            <a:off x="2429737" y="6445767"/>
            <a:ext cx="187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rgbClr val="7A222E"/>
                </a:solidFill>
              </a:rPr>
              <a:t>www.rsgterapel.nl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2806B47-573C-3142-97B8-B0B18403F4F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7857" y="-1"/>
            <a:ext cx="4599734" cy="685800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2DD64C6C-8444-AD4C-9826-40BEB2ED33BF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2" name="Ovaal bijschrift 1"/>
          <p:cNvSpPr/>
          <p:nvPr/>
        </p:nvSpPr>
        <p:spPr>
          <a:xfrm rot="175098">
            <a:off x="7260859" y="3215902"/>
            <a:ext cx="4716588" cy="3050568"/>
          </a:xfrm>
          <a:prstGeom prst="wedgeEllipseCallout">
            <a:avLst>
              <a:gd name="adj1" fmla="val -151097"/>
              <a:gd name="adj2" fmla="val -15383"/>
            </a:avLst>
          </a:prstGeom>
          <a:solidFill>
            <a:srgbClr val="D00C2C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>
                <a:solidFill>
                  <a:schemeClr val="bg1"/>
                </a:solidFill>
                <a:latin typeface="Myriad Pro" panose="020B0503030403020204" pitchFamily="34" charset="0"/>
              </a:rPr>
              <a:t>Cultuur &amp; maatschappij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>
                <a:solidFill>
                  <a:schemeClr val="bg1"/>
                </a:solidFill>
                <a:latin typeface="Myriad Pro" panose="020B0503030403020204" pitchFamily="34" charset="0"/>
              </a:rPr>
              <a:t>Economie &amp; maatschappij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>
                <a:solidFill>
                  <a:schemeClr val="bg1"/>
                </a:solidFill>
                <a:latin typeface="Myriad Pro" panose="020B0503030403020204" pitchFamily="34" charset="0"/>
              </a:rPr>
              <a:t>Natuur &amp; gezondheid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>
                <a:solidFill>
                  <a:schemeClr val="bg1"/>
                </a:solidFill>
                <a:latin typeface="Myriad Pro" panose="020B0503030403020204" pitchFamily="34" charset="0"/>
              </a:rPr>
              <a:t>Natuur &amp; techniek</a:t>
            </a:r>
            <a:endParaRPr kumimoji="0" lang="nl-NL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721F2FD-9B13-074E-8D28-83B824DF2BE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6260" y="-2951"/>
            <a:ext cx="4599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45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3A25BC48-3D64-FB4A-B3AC-0194E4989389}"/>
              </a:ext>
            </a:extLst>
          </p:cNvPr>
          <p:cNvSpPr/>
          <p:nvPr/>
        </p:nvSpPr>
        <p:spPr>
          <a:xfrm>
            <a:off x="6737063" y="0"/>
            <a:ext cx="5454937" cy="5839555"/>
          </a:xfrm>
          <a:prstGeom prst="rect">
            <a:avLst/>
          </a:prstGeom>
          <a:solidFill>
            <a:srgbClr val="E75D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CD84399-BEE9-4241-B090-A1423AF2C0B3}"/>
              </a:ext>
            </a:extLst>
          </p:cNvPr>
          <p:cNvSpPr/>
          <p:nvPr/>
        </p:nvSpPr>
        <p:spPr>
          <a:xfrm>
            <a:off x="13515" y="1009594"/>
            <a:ext cx="6737063" cy="4827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F4713B-74D0-B14E-A717-B5150453B5FC}"/>
              </a:ext>
            </a:extLst>
          </p:cNvPr>
          <p:cNvSpPr/>
          <p:nvPr/>
        </p:nvSpPr>
        <p:spPr>
          <a:xfrm>
            <a:off x="0" y="0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3">
            <a:extLst>
              <a:ext uri="{FF2B5EF4-FFF2-40B4-BE49-F238E27FC236}">
                <a16:creationId xmlns:a16="http://schemas.microsoft.com/office/drawing/2014/main" id="{31A673C1-687A-2744-9B15-1FCC09A7E692}"/>
              </a:ext>
            </a:extLst>
          </p:cNvPr>
          <p:cNvSpPr/>
          <p:nvPr/>
        </p:nvSpPr>
        <p:spPr>
          <a:xfrm flipH="1">
            <a:off x="4015619" y="5839556"/>
            <a:ext cx="8176381" cy="1018444"/>
          </a:xfrm>
          <a:custGeom>
            <a:avLst/>
            <a:gdLst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8176381 w 8176381"/>
              <a:gd name="connsiteY2" fmla="*/ 1018444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  <a:gd name="connsiteX0" fmla="*/ 0 w 8176381"/>
              <a:gd name="connsiteY0" fmla="*/ 0 h 1018444"/>
              <a:gd name="connsiteX1" fmla="*/ 8176381 w 8176381"/>
              <a:gd name="connsiteY1" fmla="*/ 0 h 1018444"/>
              <a:gd name="connsiteX2" fmla="*/ 6744305 w 8176381"/>
              <a:gd name="connsiteY2" fmla="*/ 1013606 h 1018444"/>
              <a:gd name="connsiteX3" fmla="*/ 0 w 8176381"/>
              <a:gd name="connsiteY3" fmla="*/ 1018444 h 1018444"/>
              <a:gd name="connsiteX4" fmla="*/ 0 w 8176381"/>
              <a:gd name="connsiteY4" fmla="*/ 0 h 101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6381" h="1018444">
                <a:moveTo>
                  <a:pt x="0" y="0"/>
                </a:moveTo>
                <a:lnTo>
                  <a:pt x="8176381" y="0"/>
                </a:lnTo>
                <a:lnTo>
                  <a:pt x="6744305" y="1013606"/>
                </a:lnTo>
                <a:lnTo>
                  <a:pt x="0" y="1018444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167199-933E-FA49-AFC1-E80C17EE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3808" y="4395018"/>
            <a:ext cx="6288340" cy="4443661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BA2CFCC7-B86F-E741-ABB0-11B7A9CC8E3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7063" y="-80693"/>
            <a:ext cx="4712964" cy="6938693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4A2E3F6-77D1-C94B-96E2-0D482D8D30E0}"/>
              </a:ext>
            </a:extLst>
          </p:cNvPr>
          <p:cNvSpPr/>
          <p:nvPr/>
        </p:nvSpPr>
        <p:spPr>
          <a:xfrm>
            <a:off x="9046946" y="5871724"/>
            <a:ext cx="2845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Samen bouwen</a:t>
            </a:r>
          </a:p>
          <a:p>
            <a:pPr lvl="0" algn="r">
              <a:defRPr/>
            </a:pPr>
            <a:r>
              <a:rPr lang="nl-NL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yriad Pro" panose="020B0503030403020204" pitchFamily="34" charset="0"/>
              </a:rPr>
              <a:t>aan de toekomst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36215C0-53A2-B440-B98E-262081D65C88}"/>
              </a:ext>
            </a:extLst>
          </p:cNvPr>
          <p:cNvSpPr txBox="1"/>
          <p:nvPr/>
        </p:nvSpPr>
        <p:spPr>
          <a:xfrm>
            <a:off x="2429737" y="6445767"/>
            <a:ext cx="187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rgbClr val="7A222E"/>
                </a:solidFill>
              </a:rPr>
              <a:t>www.rsgterapel.nl</a:t>
            </a:r>
            <a:endParaRPr lang="nl-NL" dirty="0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BF1D0CD7-C573-404C-829E-0F9B99DE50D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578" y="-50587"/>
            <a:ext cx="46581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565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5390</TotalTime>
  <Words>6748</Words>
  <Application>Microsoft Office PowerPoint</Application>
  <PresentationFormat>Breedbeeld</PresentationFormat>
  <Paragraphs>647</Paragraphs>
  <Slides>28</Slides>
  <Notes>26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28</vt:i4>
      </vt:variant>
    </vt:vector>
  </HeadingPairs>
  <TitlesOfParts>
    <vt:vector size="35" baseType="lpstr">
      <vt:lpstr>Arial</vt:lpstr>
      <vt:lpstr>Arial Black</vt:lpstr>
      <vt:lpstr>Calibri</vt:lpstr>
      <vt:lpstr>Calibri Light</vt:lpstr>
      <vt:lpstr>Myriad Pro</vt:lpstr>
      <vt:lpstr>Wingdings</vt:lpstr>
      <vt:lpstr>1_Kantoorthema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Venema, J.D.</dc:creator>
  <cp:lastModifiedBy>Schut, F.</cp:lastModifiedBy>
  <cp:revision>54</cp:revision>
  <dcterms:created xsi:type="dcterms:W3CDTF">2020-06-05T13:31:43Z</dcterms:created>
  <dcterms:modified xsi:type="dcterms:W3CDTF">2025-01-21T11:56:47Z</dcterms:modified>
</cp:coreProperties>
</file>