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8"/>
  </p:notesMasterIdLst>
  <p:sldIdLst>
    <p:sldId id="419" r:id="rId5"/>
    <p:sldId id="448" r:id="rId6"/>
    <p:sldId id="449" r:id="rId7"/>
    <p:sldId id="388" r:id="rId8"/>
    <p:sldId id="365" r:id="rId9"/>
    <p:sldId id="435" r:id="rId10"/>
    <p:sldId id="422" r:id="rId11"/>
    <p:sldId id="429" r:id="rId12"/>
    <p:sldId id="434" r:id="rId13"/>
    <p:sldId id="371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443" r:id="rId22"/>
    <p:sldId id="444" r:id="rId23"/>
    <p:sldId id="445" r:id="rId24"/>
    <p:sldId id="446" r:id="rId25"/>
    <p:sldId id="447" r:id="rId26"/>
    <p:sldId id="451" r:id="rId27"/>
    <p:sldId id="457" r:id="rId28"/>
    <p:sldId id="453" r:id="rId29"/>
    <p:sldId id="467" r:id="rId30"/>
    <p:sldId id="466" r:id="rId31"/>
    <p:sldId id="461" r:id="rId32"/>
    <p:sldId id="450" r:id="rId33"/>
    <p:sldId id="462" r:id="rId34"/>
    <p:sldId id="452" r:id="rId35"/>
    <p:sldId id="464" r:id="rId36"/>
    <p:sldId id="454" r:id="rId3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700"/>
    <a:srgbClr val="D00C2C"/>
    <a:srgbClr val="7A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0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4F893-915C-42F9-AC6F-77586E2F0704}" type="datetimeFigureOut">
              <a:rPr lang="nl-NL" smtClean="0"/>
              <a:t>17-10-2024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A61DE-274D-4A69-AE03-E042885E91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454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08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344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94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775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441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804CA9-3C98-4093-81A3-A113D150D277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2132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en-US" sz="2000" b="1" u="sng" dirty="0">
              <a:latin typeface="Arial" panose="020B0604020202020204" pitchFamily="34" charset="0"/>
            </a:endParaRPr>
          </a:p>
        </p:txBody>
      </p:sp>
      <p:sp>
        <p:nvSpPr>
          <p:cNvPr id="50181" name="WordArt 4"/>
          <p:cNvSpPr>
            <a:spLocks noChangeArrowheads="1" noChangeShapeType="1" noTextEdit="1"/>
          </p:cNvSpPr>
          <p:nvPr/>
        </p:nvSpPr>
        <p:spPr bwMode="auto">
          <a:xfrm>
            <a:off x="1403350" y="6684963"/>
            <a:ext cx="4132263" cy="1597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C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ouders/leerlingen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C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uitnodigen</a:t>
            </a:r>
          </a:p>
        </p:txBody>
      </p:sp>
    </p:spTree>
    <p:extLst>
      <p:ext uri="{BB962C8B-B14F-4D97-AF65-F5344CB8AC3E}">
        <p14:creationId xmlns:p14="http://schemas.microsoft.com/office/powerpoint/2010/main" val="356528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3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038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505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098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74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16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612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76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\</a:t>
            </a:r>
          </a:p>
        </p:txBody>
      </p:sp>
    </p:spTree>
    <p:extLst>
      <p:ext uri="{BB962C8B-B14F-4D97-AF65-F5344CB8AC3E}">
        <p14:creationId xmlns:p14="http://schemas.microsoft.com/office/powerpoint/2010/main" val="894464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58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10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098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876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18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4642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626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705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426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2823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5138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764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7068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8061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1421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578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3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9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2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42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8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09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7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38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3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12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20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AF487-811A-4F57-8670-959E1ED9F9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98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02EBE-D95E-4BAA-BC14-D0A2EF74D34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6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tudiekeuze123.nl/" TargetMode="External"/><Relationship Id="rId4" Type="http://schemas.openxmlformats.org/officeDocument/2006/relationships/hyperlink" Target="http://www.qompas.nl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11" y="-333887"/>
            <a:ext cx="12271248" cy="8790292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024" y="-45227"/>
            <a:ext cx="7242048" cy="7534164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7050024" y="4061259"/>
            <a:ext cx="49820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Samen bouwen </a:t>
            </a:r>
          </a:p>
          <a:p>
            <a:pPr algn="ctr"/>
            <a:r>
              <a:rPr lang="nl-NL" sz="5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aan de toekomst</a:t>
            </a:r>
          </a:p>
        </p:txBody>
      </p:sp>
    </p:spTree>
    <p:extLst>
      <p:ext uri="{BB962C8B-B14F-4D97-AF65-F5344CB8AC3E}">
        <p14:creationId xmlns:p14="http://schemas.microsoft.com/office/powerpoint/2010/main" val="2409262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3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Ouderavond klas 3 v/h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42004" y="1751444"/>
            <a:ext cx="7493006" cy="440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fontAlgn="base">
              <a:buNone/>
            </a:pPr>
            <a:r>
              <a:rPr lang="nl-NL" sz="23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Coaches:</a:t>
            </a:r>
            <a:r>
              <a:rPr lang="nl-NL" sz="2300" dirty="0">
                <a:solidFill>
                  <a:schemeClr val="bg1"/>
                </a:solidFill>
                <a:latin typeface="Myriad Pro" panose="020B0503030403020204"/>
              </a:rPr>
              <a:t> </a:t>
            </a:r>
            <a:endParaRPr lang="nl-NL" sz="2300" i="0" u="none" strike="noStrike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/>
            <a:r>
              <a:rPr lang="nl-NL" sz="23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S. Rozeboom (V3A)</a:t>
            </a:r>
            <a:r>
              <a:rPr lang="en-US" sz="230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fontAlgn="base"/>
            <a:r>
              <a:rPr lang="nl-NL" sz="2300" dirty="0">
                <a:solidFill>
                  <a:schemeClr val="bg1"/>
                </a:solidFill>
                <a:latin typeface="Myriad Pro" panose="020B0503030403020204"/>
              </a:rPr>
              <a:t>C. Hogenboom</a:t>
            </a:r>
            <a:r>
              <a:rPr lang="nl-NL" sz="23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 (H3A)</a:t>
            </a:r>
            <a:r>
              <a:rPr lang="en-US" sz="230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endParaRPr lang="en-US" sz="2300" dirty="0">
              <a:solidFill>
                <a:schemeClr val="bg1"/>
              </a:solidFill>
              <a:latin typeface="Myriad Pro" panose="020B0503030403020204"/>
            </a:endParaRPr>
          </a:p>
          <a:p>
            <a:pPr fontAlgn="base"/>
            <a:r>
              <a:rPr lang="nl-NL" sz="23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E. Baan (H3A)</a:t>
            </a:r>
            <a:r>
              <a:rPr lang="en-US" sz="230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algn="l" rtl="0" fontAlgn="base"/>
            <a:endParaRPr lang="en-US" sz="230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marL="0" indent="0" algn="l" rtl="0" fontAlgn="base">
              <a:buNone/>
            </a:pPr>
            <a:r>
              <a:rPr lang="nl-NL" sz="23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Decaan: M. Kors </a:t>
            </a:r>
            <a:r>
              <a:rPr lang="en-US" sz="230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0" indent="0" algn="l" rtl="0" fontAlgn="base">
              <a:buNone/>
            </a:pPr>
            <a:r>
              <a:rPr lang="nl-NL" sz="23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Coördinator: F. Pilon </a:t>
            </a:r>
            <a:r>
              <a:rPr lang="en-US" sz="230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0" indent="0" algn="l" rtl="0" fontAlgn="base">
              <a:buNone/>
            </a:pPr>
            <a:r>
              <a:rPr lang="nl-NL" sz="23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Teamleider: D. Venema</a:t>
            </a:r>
            <a:endParaRPr lang="en-US" sz="230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>
              <a:spcBef>
                <a:spcPct val="0"/>
              </a:spcBef>
              <a:defRPr/>
            </a:pPr>
            <a:endParaRPr lang="nl-NL" alt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D1F6B1F-41DF-233C-EC67-CA3A44889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3" name="Afbeelding 2" descr="Afbeelding met persoon, computer, zitten, computer&#10;&#10;Automatisch gegenereerde beschrijving">
            <a:extLst>
              <a:ext uri="{FF2B5EF4-FFF2-40B4-BE49-F238E27FC236}">
                <a16:creationId xmlns:a16="http://schemas.microsoft.com/office/drawing/2014/main" id="{A4656693-4364-DA05-A642-C982915F2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851" y="2204315"/>
            <a:ext cx="5405149" cy="360307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6497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B</a:t>
            </a:r>
            <a:r>
              <a:rPr kumimoji="0" lang="nl-NL" sz="5400" b="1" u="none" strike="noStrike" kern="1200" cap="none" spc="0" normalizeH="0" noProof="0" dirty="0" err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egeleiding</a:t>
            </a:r>
            <a:r>
              <a:rPr kumimoji="0" lang="nl-NL" sz="5400" b="1" u="none" strike="noStrike" kern="1200" cap="none" spc="0" normalizeH="0" noProof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 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513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rtl="0" fontAlgn="base">
              <a:buNone/>
            </a:pP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Coach</a:t>
            </a:r>
          </a:p>
          <a:p>
            <a:pPr fontAlgn="base">
              <a:buNone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S</a:t>
            </a: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pil in de begeleiding en eerste aanspreekpersoon voor leerlingen en ouders.</a:t>
            </a:r>
            <a:r>
              <a:rPr lang="nl-NL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algn="l" rtl="0" fontAlgn="base">
              <a:buNone/>
            </a:pP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Decaan</a:t>
            </a:r>
          </a:p>
          <a:p>
            <a:pPr algn="l" rtl="0" fontAlgn="base">
              <a:buNone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V</a:t>
            </a: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oorbereiden op profielkeuze en vervolgopleiding</a:t>
            </a:r>
            <a:r>
              <a:rPr lang="nl-NL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​.</a:t>
            </a:r>
          </a:p>
          <a:p>
            <a:pPr algn="l" rtl="0" fontAlgn="base">
              <a:buNone/>
            </a:pP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Coördinator/teamleider</a:t>
            </a:r>
          </a:p>
          <a:p>
            <a:pPr fontAlgn="base">
              <a:buNone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V</a:t>
            </a: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oor overstijgende </a:t>
            </a:r>
            <a:r>
              <a:rPr lang="nl-NL" sz="2800" b="0" i="0" u="none" strike="noStrike" dirty="0" err="1">
                <a:solidFill>
                  <a:schemeClr val="bg1"/>
                </a:solidFill>
                <a:effectLst/>
                <a:latin typeface="Myriad Pro" panose="020B0503030403020204"/>
              </a:rPr>
              <a:t>leerlingzaken</a:t>
            </a: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 ( verzuim, grotere </a:t>
            </a:r>
          </a:p>
          <a:p>
            <a:pPr>
              <a:buNone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problematiek).</a:t>
            </a:r>
            <a:endParaRPr lang="nl-NL" dirty="0">
              <a:solidFill>
                <a:schemeClr val="bg1"/>
              </a:solidFill>
            </a:endParaRPr>
          </a:p>
          <a:p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16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3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Profielkeuze klas 3 v/h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nl-NL" altLang="en-US" b="1">
                <a:solidFill>
                  <a:schemeClr val="bg1"/>
                </a:solidFill>
                <a:latin typeface="Myriad Pro" panose="020B0503030403020204" pitchFamily="34" charset="0"/>
              </a:rPr>
              <a:t>Voorstellen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 pitchFamily="34" charset="0"/>
              </a:rPr>
              <a:t>Martijn Kors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 pitchFamily="34" charset="0"/>
              </a:rPr>
              <a:t>Docent aardrijkskunde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 pitchFamily="34" charset="0"/>
              </a:rPr>
              <a:t>Decaan havo/vwo</a:t>
            </a:r>
          </a:p>
          <a:p>
            <a:pPr>
              <a:spcBef>
                <a:spcPct val="0"/>
              </a:spcBef>
              <a:defRPr/>
            </a:pPr>
            <a:endParaRPr lang="nl-NL" altLang="en-US" sz="280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 pitchFamily="34" charset="0"/>
              </a:rPr>
              <a:t>M.kors@rsgterapel.nl</a:t>
            </a:r>
          </a:p>
          <a:p>
            <a:pPr>
              <a:spcBef>
                <a:spcPct val="0"/>
              </a:spcBef>
              <a:defRPr/>
            </a:pPr>
            <a:endParaRPr lang="nl-NL" altLang="en-US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AD8862-A628-B2B6-1660-3D9F38C03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1026" name="Picture 2" descr="Van Mavo (VMBO) naar HAVO">
            <a:extLst>
              <a:ext uri="{FF2B5EF4-FFF2-40B4-BE49-F238E27FC236}">
                <a16:creationId xmlns:a16="http://schemas.microsoft.com/office/drawing/2014/main" id="{E79474DB-6CE7-C22C-1C7A-9403DC69B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800" y="767339"/>
            <a:ext cx="3323861" cy="469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933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Keuzebegeleiding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380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2800" b="1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Klas 3: 		profielkeuze</a:t>
            </a:r>
          </a:p>
          <a:p>
            <a:endParaRPr lang="nl-NL" sz="2800">
              <a:solidFill>
                <a:schemeClr val="bg1"/>
              </a:solidFill>
              <a:latin typeface="Myriad Pro" panose="020B0503030403020204"/>
              <a:cs typeface="Arial" panose="020B0604020202020204" pitchFamily="34" charset="0"/>
            </a:endParaRPr>
          </a:p>
          <a:p>
            <a:r>
              <a:rPr lang="nl-NL" sz="2800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Klas 4/5:		kennismaking met HBO/WO</a:t>
            </a:r>
          </a:p>
          <a:p>
            <a:endParaRPr lang="nl-NL" sz="2800">
              <a:solidFill>
                <a:schemeClr val="bg1"/>
              </a:solidFill>
              <a:latin typeface="Myriad Pro" panose="020B0503030403020204"/>
              <a:cs typeface="Arial" panose="020B0604020202020204" pitchFamily="34" charset="0"/>
            </a:endParaRPr>
          </a:p>
          <a:p>
            <a:r>
              <a:rPr lang="nl-NL" sz="2800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Examenklas: 	nadruk oriëntatie op vervolgstudie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pic>
        <p:nvPicPr>
          <p:cNvPr id="2" name="Picture 2" descr="Onderwijskiezer">
            <a:extLst>
              <a:ext uri="{FF2B5EF4-FFF2-40B4-BE49-F238E27FC236}">
                <a16:creationId xmlns:a16="http://schemas.microsoft.com/office/drawing/2014/main" id="{6863C94F-CE26-0845-A6C0-7FFD9DD44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" t="12150" r="65775" b="12674"/>
          <a:stretch/>
        </p:blipFill>
        <p:spPr bwMode="auto">
          <a:xfrm>
            <a:off x="9756396" y="-197008"/>
            <a:ext cx="2412531" cy="603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158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354995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925886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0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Onderwijs in klas 4,5 (6)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33520" y="1349521"/>
            <a:ext cx="6804175" cy="405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Minder vakken</a:t>
            </a:r>
          </a:p>
          <a:p>
            <a:pPr eaLnBrk="1" hangingPunct="1"/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Meer diepgang (inzicht!)</a:t>
            </a:r>
          </a:p>
          <a:p>
            <a:pPr eaLnBrk="1" hangingPunct="1"/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Hoger tempo</a:t>
            </a:r>
          </a:p>
          <a:p>
            <a:pPr eaLnBrk="1" hangingPunct="1"/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Toetsen over meer lesstof</a:t>
            </a:r>
          </a:p>
          <a:p>
            <a:pPr eaLnBrk="1" hangingPunct="1"/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Toetsen die meetellen voor examen</a:t>
            </a:r>
          </a:p>
          <a:p>
            <a:pPr eaLnBrk="1" hangingPunct="1"/>
            <a:endParaRPr lang="nl-NL" sz="2800">
              <a:solidFill>
                <a:schemeClr val="bg1"/>
              </a:solidFill>
              <a:latin typeface="Myriad Pro" panose="020B0503030403020204"/>
            </a:endParaRPr>
          </a:p>
          <a:p>
            <a:pPr eaLnBrk="1" hangingPunct="1"/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Zelfstandigere studiehouding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b="1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FA23FE9-A59C-EE45-8825-33D21A44A6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1689" y="107760"/>
            <a:ext cx="4304563" cy="671807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91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>
            <a:extLst>
              <a:ext uri="{FF2B5EF4-FFF2-40B4-BE49-F238E27FC236}">
                <a16:creationId xmlns:a16="http://schemas.microsoft.com/office/drawing/2014/main" id="{655530E8-D309-034C-8A33-8805BC3360AF}"/>
              </a:ext>
            </a:extLst>
          </p:cNvPr>
          <p:cNvSpPr/>
          <p:nvPr/>
        </p:nvSpPr>
        <p:spPr>
          <a:xfrm>
            <a:off x="6746588" y="-9525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6456AB46-5169-FE42-80A2-8FDC03154869}"/>
              </a:ext>
            </a:extLst>
          </p:cNvPr>
          <p:cNvSpPr/>
          <p:nvPr/>
        </p:nvSpPr>
        <p:spPr>
          <a:xfrm>
            <a:off x="9293" y="1012544"/>
            <a:ext cx="673706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DB5BCFE-4A8A-9342-9346-4979B09AC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12" name="Rechthoek 3">
            <a:extLst>
              <a:ext uri="{FF2B5EF4-FFF2-40B4-BE49-F238E27FC236}">
                <a16:creationId xmlns:a16="http://schemas.microsoft.com/office/drawing/2014/main" id="{9BAB957A-5E92-9C45-ACC7-8768CD407FE1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3">
            <a:extLst>
              <a:ext uri="{FF2B5EF4-FFF2-40B4-BE49-F238E27FC236}">
                <a16:creationId xmlns:a16="http://schemas.microsoft.com/office/drawing/2014/main" id="{BB77DE20-6E75-B84B-8EE6-B2C9B9374C0B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FB6F965B-A97D-264E-95C5-DCCB57B8B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Profielkeuze h/v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08EFABE-BE00-694C-875D-195F6EB47DD1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err="1">
                <a:solidFill>
                  <a:srgbClr val="7A222E"/>
                </a:solidFill>
              </a:rPr>
              <a:t>www.rsgterapel.nl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2806B47-573C-3142-97B8-B0B18403F4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7857" y="-1"/>
            <a:ext cx="4599734" cy="685800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2DD64C6C-8444-AD4C-9826-40BEB2ED33BF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2" name="Ovaal bijschrift 1"/>
          <p:cNvSpPr/>
          <p:nvPr/>
        </p:nvSpPr>
        <p:spPr>
          <a:xfrm rot="175098">
            <a:off x="7260857" y="3215902"/>
            <a:ext cx="4716588" cy="3050568"/>
          </a:xfrm>
          <a:prstGeom prst="wedgeEllipseCallout">
            <a:avLst>
              <a:gd name="adj1" fmla="val -151097"/>
              <a:gd name="adj2" fmla="val -15383"/>
            </a:avLst>
          </a:prstGeom>
          <a:solidFill>
            <a:srgbClr val="D00C2C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algn="ctr">
              <a:defRPr/>
            </a:pPr>
            <a:r>
              <a:rPr lang="nl-NL" b="1">
                <a:solidFill>
                  <a:schemeClr val="bg1"/>
                </a:solidFill>
                <a:latin typeface="Myriad Pro"/>
              </a:rPr>
              <a:t>Cultuur en maatschappij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>
                <a:solidFill>
                  <a:schemeClr val="bg1"/>
                </a:solidFill>
                <a:latin typeface="Myriad Pro"/>
              </a:rPr>
              <a:t>Economie en maatschappij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>
                <a:solidFill>
                  <a:schemeClr val="bg1"/>
                </a:solidFill>
                <a:latin typeface="Myriad Pro"/>
              </a:rPr>
              <a:t>Natuur en gezondheid</a:t>
            </a:r>
            <a:endParaRPr lang="nl-NL" b="1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ctr">
              <a:defRPr/>
            </a:pPr>
            <a:r>
              <a:rPr lang="nl-NL" b="1">
                <a:solidFill>
                  <a:schemeClr val="bg1"/>
                </a:solidFill>
                <a:latin typeface="Myriad Pro"/>
              </a:rPr>
              <a:t>Natuur en techniek</a:t>
            </a:r>
            <a:endParaRPr lang="nl-NL" b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721F2FD-9B13-074E-8D28-83B824DF2BE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9" b="-278"/>
          <a:stretch/>
        </p:blipFill>
        <p:spPr>
          <a:xfrm>
            <a:off x="7186260" y="-12476"/>
            <a:ext cx="4599733" cy="6867546"/>
          </a:xfrm>
          <a:prstGeom prst="rect">
            <a:avLst/>
          </a:prstGeom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B8A334BB-35BE-430F-9820-BF226EA7C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27" y="1624655"/>
            <a:ext cx="504031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/>
              </a:rPr>
              <a:t>Derde klas havo vwo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/>
              </a:rPr>
              <a:t>Vakkenpakket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nl-NL" altLang="en-US" sz="2400">
                <a:solidFill>
                  <a:schemeClr val="bg1"/>
                </a:solidFill>
                <a:latin typeface="Myriad Pro" panose="020B0503030403020204"/>
              </a:rPr>
              <a:t>Gebonden aan wetgeving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nl-NL" altLang="en-US" sz="2400">
                <a:solidFill>
                  <a:schemeClr val="bg1"/>
                </a:solidFill>
                <a:latin typeface="Myriad Pro" panose="020B0503030403020204"/>
              </a:rPr>
              <a:t>Gebonden aan school-eigen afspraken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/>
              </a:rPr>
              <a:t>Profielen</a:t>
            </a:r>
          </a:p>
        </p:txBody>
      </p:sp>
    </p:spTree>
    <p:extLst>
      <p:ext uri="{BB962C8B-B14F-4D97-AF65-F5344CB8AC3E}">
        <p14:creationId xmlns:p14="http://schemas.microsoft.com/office/powerpoint/2010/main" val="2378145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E75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673706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nl-NL" sz="53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Examenvakken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A2CFCC7-B86F-E741-ABB0-11B7A9CC8E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063" y="-80693"/>
            <a:ext cx="4712964" cy="6938693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err="1">
                <a:solidFill>
                  <a:srgbClr val="7A222E"/>
                </a:solidFill>
              </a:rPr>
              <a:t>www.rsgterapel.nl</a:t>
            </a:r>
            <a:endParaRPr lang="nl-NL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1672907"/>
            <a:ext cx="6184711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/>
              </a:rPr>
              <a:t>Algemeen verplicht deel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endParaRPr lang="nl-NL" altLang="en-US" sz="2800">
              <a:solidFill>
                <a:schemeClr val="bg1"/>
              </a:solidFill>
              <a:latin typeface="Myriad Pro" panose="020B0503030403020204"/>
            </a:endParaRP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/>
              </a:rPr>
              <a:t>Profieldeel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endParaRPr lang="nl-NL" altLang="en-US" sz="2800">
              <a:solidFill>
                <a:schemeClr val="bg1"/>
              </a:solidFill>
              <a:latin typeface="Myriad Pro" panose="020B0503030403020204"/>
            </a:endParaRP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/>
              </a:rPr>
              <a:t>Vrije deel</a:t>
            </a:r>
          </a:p>
          <a:p>
            <a:pPr marL="514350" lvl="0" indent="-514350">
              <a:spcBef>
                <a:spcPct val="0"/>
              </a:spcBef>
              <a:buFont typeface="+mj-lt"/>
              <a:buAutoNum type="arabicPeriod"/>
              <a:defRPr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  <a:p>
            <a:pPr marL="514350" lvl="0" indent="-514350">
              <a:spcBef>
                <a:spcPct val="0"/>
              </a:spcBef>
              <a:buFont typeface="+mj-lt"/>
              <a:buAutoNum type="arabicPeriod"/>
              <a:defRPr/>
            </a:pPr>
            <a:r>
              <a:rPr lang="nl-NL" altLang="en-US" sz="2800">
                <a:solidFill>
                  <a:schemeClr val="bg1"/>
                </a:solidFill>
                <a:latin typeface="Myriad Pro" panose="020B0503030403020204"/>
              </a:rPr>
              <a:t>Extra vak</a:t>
            </a: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A8F275F-6F36-824A-AE2C-7F45A506F86F}"/>
              </a:ext>
            </a:extLst>
          </p:cNvPr>
          <p:cNvSpPr/>
          <p:nvPr/>
        </p:nvSpPr>
        <p:spPr>
          <a:xfrm rot="222570">
            <a:off x="5084316" y="279347"/>
            <a:ext cx="3591151" cy="1869690"/>
          </a:xfrm>
          <a:prstGeom prst="rect">
            <a:avLst/>
          </a:prstGeom>
          <a:solidFill>
            <a:srgbClr val="D00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u="sng">
                <a:latin typeface="Myriad Pro" panose="020B0503030403020204" pitchFamily="34" charset="0"/>
              </a:rPr>
              <a:t>Havo 7 CE-vakken</a:t>
            </a:r>
          </a:p>
          <a:p>
            <a:pPr algn="ctr"/>
            <a:r>
              <a:rPr lang="nl-NL" sz="2400" b="1" u="sng">
                <a:latin typeface="Myriad Pro" panose="020B0503030403020204" pitchFamily="34" charset="0"/>
              </a:rPr>
              <a:t>Vwo 8 CE-vakken</a:t>
            </a:r>
            <a:r>
              <a:rPr lang="nl-NL" sz="2400" b="1">
                <a:latin typeface="Myriad Pro" panose="020B0503030403020204" pitchFamily="34" charset="0"/>
              </a:rPr>
              <a:t>  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BF1D0CD7-C573-404C-829E-0F9B99DE50D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78" y="-50587"/>
            <a:ext cx="4658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65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862330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9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1: Algemeen verplicht deel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1042326"/>
            <a:ext cx="628834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Nederlands (CE)</a:t>
            </a:r>
          </a:p>
          <a:p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Engels (CE)</a:t>
            </a:r>
          </a:p>
          <a:p>
            <a:r>
              <a:rPr lang="nl-NL" sz="2400" b="1">
                <a:solidFill>
                  <a:schemeClr val="bg1"/>
                </a:solidFill>
                <a:latin typeface="Myriad Pro" panose="020B0503030403020204"/>
              </a:rPr>
              <a:t>Duits (CE) </a:t>
            </a:r>
            <a:r>
              <a:rPr lang="nl-NL" sz="2400" b="1" i="1">
                <a:solidFill>
                  <a:schemeClr val="bg1"/>
                </a:solidFill>
                <a:latin typeface="Myriad Pro" panose="020B0503030403020204"/>
              </a:rPr>
              <a:t>of</a:t>
            </a:r>
            <a:r>
              <a:rPr lang="nl-NL" sz="2400" b="1">
                <a:solidFill>
                  <a:schemeClr val="bg1"/>
                </a:solidFill>
                <a:latin typeface="Myriad Pro" panose="020B0503030403020204"/>
              </a:rPr>
              <a:t> Frans (CE) VWO</a:t>
            </a:r>
          </a:p>
          <a:p>
            <a:pPr lvl="1"/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Uitzondering mogelijk (bv dyslexie)</a:t>
            </a:r>
          </a:p>
          <a:p>
            <a:pPr lvl="1"/>
            <a:endParaRPr lang="nl-NL" sz="2400">
              <a:solidFill>
                <a:schemeClr val="bg1"/>
              </a:solidFill>
              <a:latin typeface="Myriad Pro" panose="020B0503030403020204"/>
            </a:endParaRPr>
          </a:p>
          <a:p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Maatschappijleer </a:t>
            </a:r>
          </a:p>
          <a:p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Profielwerkstuk </a:t>
            </a:r>
          </a:p>
          <a:p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Culturele en Kunstzinnige Vorming </a:t>
            </a:r>
          </a:p>
          <a:p>
            <a:endParaRPr lang="nl-NL" sz="2400">
              <a:solidFill>
                <a:schemeClr val="bg1"/>
              </a:solidFill>
              <a:latin typeface="Myriad Pro" panose="020B0503030403020204"/>
            </a:endParaRPr>
          </a:p>
          <a:p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Lichamelijke Opvoeding</a:t>
            </a:r>
          </a:p>
          <a:p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Loopbaan-oriëntatie en Begeleiding (LOB)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err="1">
                <a:solidFill>
                  <a:srgbClr val="7A222E"/>
                </a:solidFill>
              </a:rPr>
              <a:t>www.rsgterapel.nl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0345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2: Profieldeel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49820" y="1297937"/>
            <a:ext cx="1013575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bg1"/>
                </a:solidFill>
                <a:latin typeface="Myriad Pro" panose="020B0503030403020204"/>
              </a:rPr>
              <a:t>CM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cultuur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&amp;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maatschappij</a:t>
            </a:r>
            <a:endParaRPr lang="en-US" sz="2800">
              <a:solidFill>
                <a:schemeClr val="bg1"/>
              </a:solidFill>
              <a:latin typeface="Myriad Pro" panose="020B0503030403020204"/>
            </a:endParaRPr>
          </a:p>
          <a:p>
            <a:pPr eaLnBrk="1" hangingPunct="1"/>
            <a:r>
              <a:rPr lang="en-US" sz="2800" b="1">
                <a:solidFill>
                  <a:schemeClr val="bg1"/>
                </a:solidFill>
                <a:latin typeface="Myriad Pro" panose="020B0503030403020204"/>
              </a:rPr>
              <a:t>EM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economie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&amp;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maatschappij</a:t>
            </a:r>
            <a:endParaRPr lang="en-US" sz="2800">
              <a:solidFill>
                <a:schemeClr val="bg1"/>
              </a:solidFill>
              <a:latin typeface="Myriad Pro" panose="020B0503030403020204"/>
            </a:endParaRPr>
          </a:p>
          <a:p>
            <a:pPr eaLnBrk="1" hangingPunct="1"/>
            <a:endParaRPr lang="en-US" sz="2800">
              <a:solidFill>
                <a:schemeClr val="bg1"/>
              </a:solidFill>
              <a:latin typeface="Myriad Pro" panose="020B0503030403020204"/>
            </a:endParaRPr>
          </a:p>
          <a:p>
            <a:pPr eaLnBrk="1" hangingPunct="1"/>
            <a:r>
              <a:rPr lang="en-US" sz="2800" b="1">
                <a:solidFill>
                  <a:schemeClr val="bg1"/>
                </a:solidFill>
                <a:latin typeface="Myriad Pro" panose="020B0503030403020204"/>
              </a:rPr>
              <a:t>NG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natuur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&amp;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gezondheid</a:t>
            </a:r>
            <a:endParaRPr lang="en-US" sz="2800">
              <a:solidFill>
                <a:schemeClr val="bg1"/>
              </a:solidFill>
              <a:latin typeface="Myriad Pro" panose="020B0503030403020204"/>
            </a:endParaRPr>
          </a:p>
          <a:p>
            <a:pPr eaLnBrk="1" hangingPunct="1"/>
            <a:r>
              <a:rPr lang="en-US" sz="2800" b="1">
                <a:solidFill>
                  <a:schemeClr val="bg1"/>
                </a:solidFill>
                <a:latin typeface="Myriad Pro" panose="020B0503030403020204"/>
              </a:rPr>
              <a:t>NT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natuur</a:t>
            </a:r>
            <a:r>
              <a:rPr lang="en-US" sz="2800">
                <a:solidFill>
                  <a:schemeClr val="bg1"/>
                </a:solidFill>
                <a:latin typeface="Myriad Pro" panose="020B0503030403020204"/>
              </a:rPr>
              <a:t>  &amp; </a:t>
            </a:r>
            <a:r>
              <a:rPr lang="en-US" sz="2800" err="1">
                <a:solidFill>
                  <a:schemeClr val="bg1"/>
                </a:solidFill>
                <a:latin typeface="Myriad Pro" panose="020B0503030403020204"/>
              </a:rPr>
              <a:t>techniek</a:t>
            </a:r>
            <a:endParaRPr lang="en-US" sz="2800">
              <a:solidFill>
                <a:schemeClr val="bg1"/>
              </a:solidFill>
              <a:latin typeface="Myriad Pro" panose="020B0503030403020204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pic>
        <p:nvPicPr>
          <p:cNvPr id="2" name="Picture 2" descr="Havo/VWO - Zwin College">
            <a:extLst>
              <a:ext uri="{FF2B5EF4-FFF2-40B4-BE49-F238E27FC236}">
                <a16:creationId xmlns:a16="http://schemas.microsoft.com/office/drawing/2014/main" id="{E6EE356C-ED6A-AA4B-7E64-493FCB08A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582" y="3132955"/>
            <a:ext cx="4295775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048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CM: Cultuur en maatschappij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3" y="1055940"/>
            <a:ext cx="3840549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Havo</a:t>
            </a:r>
          </a:p>
          <a:p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Geschiedenis</a:t>
            </a:r>
          </a:p>
          <a:p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DU of FA </a:t>
            </a:r>
          </a:p>
          <a:p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AK of EC </a:t>
            </a:r>
          </a:p>
          <a:p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KU of DU of FA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>
              <a:solidFill>
                <a:srgbClr val="660033"/>
              </a:solidFill>
              <a:latin typeface="Comic Sans MS" pitchFamily="66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3E28BA-F55C-531E-69F3-B3612E2CF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1012545"/>
            <a:ext cx="4176464" cy="53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nl-NL" b="1" kern="0" dirty="0">
                <a:solidFill>
                  <a:schemeClr val="bg1"/>
                </a:solidFill>
                <a:latin typeface="Myriad Pro" panose="020B0503030403020204"/>
              </a:rPr>
              <a:t>Vwo</a:t>
            </a:r>
          </a:p>
          <a:p>
            <a:pPr eaLnBrk="1" hangingPunct="1"/>
            <a:r>
              <a:rPr lang="nl-NL" b="1" kern="0" dirty="0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pPr eaLnBrk="1" hangingPunct="1"/>
            <a:r>
              <a:rPr lang="nl-NL" b="1" kern="0" dirty="0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pPr eaLnBrk="1" hangingPunct="1"/>
            <a:r>
              <a:rPr lang="nl-NL" kern="0" dirty="0">
                <a:solidFill>
                  <a:schemeClr val="bg1"/>
                </a:solidFill>
                <a:latin typeface="Myriad Pro" panose="020B0503030403020204"/>
              </a:rPr>
              <a:t>Duits of Frans </a:t>
            </a:r>
          </a:p>
          <a:p>
            <a:pPr eaLnBrk="1" hangingPunct="1"/>
            <a:endParaRPr lang="nl-NL" b="1" kern="0">
              <a:solidFill>
                <a:schemeClr val="bg1"/>
              </a:solidFill>
              <a:latin typeface="Myriad Pro" panose="020B0503030403020204"/>
            </a:endParaRPr>
          </a:p>
          <a:p>
            <a:pPr eaLnBrk="1" hangingPunct="1"/>
            <a:r>
              <a:rPr lang="nl-NL" b="1" kern="0" dirty="0">
                <a:solidFill>
                  <a:schemeClr val="bg1"/>
                </a:solidFill>
                <a:latin typeface="Myriad Pro" panose="020B0503030403020204"/>
              </a:rPr>
              <a:t>Geschiedenis</a:t>
            </a:r>
          </a:p>
          <a:p>
            <a:pPr eaLnBrk="1" hangingPunct="1"/>
            <a:r>
              <a:rPr lang="nl-NL" kern="0" dirty="0">
                <a:solidFill>
                  <a:schemeClr val="bg1"/>
                </a:solidFill>
                <a:latin typeface="Myriad Pro" panose="020B0503030403020204"/>
              </a:rPr>
              <a:t>Wiskunde (A, B of C)</a:t>
            </a:r>
          </a:p>
          <a:p>
            <a:pPr eaLnBrk="1" hangingPunct="1"/>
            <a:r>
              <a:rPr lang="nl-NL" kern="0" dirty="0">
                <a:solidFill>
                  <a:schemeClr val="bg1"/>
                </a:solidFill>
                <a:latin typeface="Myriad Pro" panose="020B0503030403020204"/>
              </a:rPr>
              <a:t>AK of EC</a:t>
            </a:r>
          </a:p>
          <a:p>
            <a:r>
              <a:rPr lang="nl-NL" kern="0" dirty="0">
                <a:solidFill>
                  <a:schemeClr val="bg1"/>
                </a:solidFill>
                <a:latin typeface="Myriad Pro"/>
                <a:ea typeface="+mn-lt"/>
                <a:cs typeface="+mn-lt"/>
              </a:rPr>
              <a:t>DU of FA of KU</a:t>
            </a:r>
            <a:r>
              <a:rPr lang="nl-NL" kern="0" dirty="0">
                <a:solidFill>
                  <a:schemeClr val="bg1"/>
                </a:solidFill>
                <a:latin typeface="Myriad Pro" panose="020B0503030403020204"/>
              </a:rPr>
              <a:t> </a:t>
            </a:r>
            <a:endParaRPr lang="nl-NL" dirty="0">
              <a:solidFill>
                <a:schemeClr val="bg1"/>
              </a:solidFill>
            </a:endParaRPr>
          </a:p>
          <a:p>
            <a:pPr marL="0" indent="0" eaLnBrk="1" hangingPunct="1">
              <a:buFontTx/>
              <a:buNone/>
            </a:pPr>
            <a:endParaRPr lang="nl-NL" kern="0">
              <a:solidFill>
                <a:srgbClr val="660033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04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E</a:t>
            </a: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M: Economie en maatschappij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3" y="1055940"/>
            <a:ext cx="4176464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Havo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Geschiedenis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Economie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Wiskunde</a:t>
            </a: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(A of B)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kern="0">
                <a:solidFill>
                  <a:schemeClr val="bg1"/>
                </a:solidFill>
                <a:latin typeface="Myriad Pro" panose="020B0503030403020204"/>
              </a:rPr>
              <a:t>AK of DU of FA of BE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>
              <a:solidFill>
                <a:srgbClr val="660033"/>
              </a:solidFill>
              <a:latin typeface="Comic Sans MS" pitchFamily="66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3E28BA-F55C-531E-69F3-B3612E2CF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1012545"/>
            <a:ext cx="4176464" cy="53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Vwo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Duits of Frans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Geschiedenis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Economie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Wiskunde</a:t>
            </a: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(A of B)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kern="0">
                <a:solidFill>
                  <a:schemeClr val="bg1"/>
                </a:solidFill>
                <a:latin typeface="Myriad Pro" panose="020B0503030403020204"/>
              </a:rPr>
              <a:t>AK of DU of FA of BE</a:t>
            </a:r>
          </a:p>
          <a:p>
            <a:pPr marL="0" indent="0" eaLnBrk="1" hangingPunct="1">
              <a:buFontTx/>
              <a:buNone/>
            </a:pPr>
            <a:endParaRPr lang="nl-NL" kern="0">
              <a:solidFill>
                <a:srgbClr val="660033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26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NG: Natuur en gezondheid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3" y="1055940"/>
            <a:ext cx="4176464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Havo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Biologie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Scheikunde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Wiskunde A of B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AK of NA</a:t>
            </a:r>
          </a:p>
          <a:p>
            <a:pPr marL="0" indent="0" eaLnBrk="1" hangingPunct="1">
              <a:buNone/>
            </a:pPr>
            <a:endParaRPr lang="nl-NL">
              <a:solidFill>
                <a:srgbClr val="660033"/>
              </a:solidFill>
              <a:latin typeface="Comic Sans MS" pitchFamily="66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3E28BA-F55C-531E-69F3-B3612E2CF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1012545"/>
            <a:ext cx="4176464" cy="53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Vwo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Duits of Frans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Biologie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Scheikunde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Wiskunde A of B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AK of NA</a:t>
            </a:r>
          </a:p>
          <a:p>
            <a:pPr marL="0" indent="0" eaLnBrk="1" hangingPunct="1">
              <a:buNone/>
            </a:pPr>
            <a:endParaRPr lang="nl-NL" kern="0">
              <a:solidFill>
                <a:srgbClr val="660033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11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N</a:t>
            </a: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T</a:t>
            </a: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: Natuur en techniek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3" y="1055940"/>
            <a:ext cx="4176464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Havo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Natuurkunde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Scheikunde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Wiskunde 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Biologie</a:t>
            </a:r>
          </a:p>
          <a:p>
            <a:pPr marL="0" indent="0" eaLnBrk="1" hangingPunct="1">
              <a:buNone/>
            </a:pPr>
            <a:endParaRPr lang="nl-NL">
              <a:solidFill>
                <a:srgbClr val="660033"/>
              </a:solidFill>
              <a:latin typeface="Comic Sans MS" pitchFamily="66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3E28BA-F55C-531E-69F3-B3612E2CF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1012545"/>
            <a:ext cx="4176464" cy="53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Vwo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Nederlands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Engels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Duits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nl-NL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Natuurkunde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Scheikunde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Wiskunde 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Biologie</a:t>
            </a:r>
          </a:p>
          <a:p>
            <a:pPr marL="0" indent="0" eaLnBrk="1" hangingPunct="1">
              <a:buNone/>
            </a:pPr>
            <a:endParaRPr lang="nl-NL" kern="0">
              <a:solidFill>
                <a:srgbClr val="660033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020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3: Vrije deel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2" y="1055940"/>
            <a:ext cx="9631997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Havo 7</a:t>
            </a:r>
            <a:r>
              <a:rPr lang="nl-NL" baseline="30000">
                <a:solidFill>
                  <a:schemeClr val="bg1"/>
                </a:solidFill>
                <a:latin typeface="Myriad Pro" panose="020B0503030403020204"/>
              </a:rPr>
              <a:t>e</a:t>
            </a: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 vak / vwo 8</a:t>
            </a:r>
            <a:r>
              <a:rPr lang="nl-NL" baseline="30000">
                <a:solidFill>
                  <a:schemeClr val="bg1"/>
                </a:solidFill>
                <a:latin typeface="Myriad Pro" panose="020B0503030403020204"/>
              </a:rPr>
              <a:t>e</a:t>
            </a:r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 vak </a:t>
            </a:r>
          </a:p>
          <a:p>
            <a:pPr marL="0" indent="0" eaLnBrk="1" hangingPunct="1">
              <a:buNone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Keuzemogelijkheden </a:t>
            </a:r>
          </a:p>
          <a:p>
            <a:pPr marL="0" indent="0" eaLnBrk="1" hangingPunct="1">
              <a:buNone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0" indent="0" eaLnBrk="1" hangingPunct="1">
              <a:buNone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0" indent="0" eaLnBrk="1" hangingPunct="1">
              <a:buNone/>
            </a:pPr>
            <a:endParaRPr lang="nl-NL" b="1">
              <a:solidFill>
                <a:schemeClr val="bg1"/>
              </a:solidFill>
              <a:latin typeface="Myriad Pro" panose="020B0503030403020204"/>
            </a:endParaRPr>
          </a:p>
          <a:p>
            <a:pPr marL="0" indent="0" eaLnBrk="1" hangingPunct="1">
              <a:buNone/>
            </a:pPr>
            <a:r>
              <a:rPr lang="nl-NL" b="1">
                <a:solidFill>
                  <a:schemeClr val="bg1"/>
                </a:solidFill>
                <a:latin typeface="Myriad Pro" panose="020B0503030403020204"/>
              </a:rPr>
              <a:t>Niet mogelijk </a:t>
            </a:r>
            <a:endParaRPr lang="nl-NL">
              <a:solidFill>
                <a:srgbClr val="660033"/>
              </a:solidFill>
              <a:latin typeface="Comic Sans MS" pitchFamily="66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A3D5BC1-707C-B8CB-9750-14F101AC8E2E}"/>
              </a:ext>
            </a:extLst>
          </p:cNvPr>
          <p:cNvSpPr txBox="1"/>
          <p:nvPr/>
        </p:nvSpPr>
        <p:spPr>
          <a:xfrm>
            <a:off x="406401" y="2603500"/>
            <a:ext cx="4559300" cy="1231106"/>
          </a:xfrm>
          <a:prstGeom prst="rect">
            <a:avLst/>
          </a:prstGeom>
          <a:solidFill>
            <a:srgbClr val="F7A700"/>
          </a:solidFill>
        </p:spPr>
        <p:txBody>
          <a:bodyPr wrap="square" rtlCol="0">
            <a:spAutoFit/>
          </a:bodyPr>
          <a:lstStyle/>
          <a:p>
            <a:r>
              <a:rPr lang="nl-NL" sz="2800" b="1" err="1">
                <a:latin typeface="Myriad Pro" panose="020B0503030403020204"/>
                <a:cs typeface="Arial" panose="020B0604020202020204" pitchFamily="34" charset="0"/>
              </a:rPr>
              <a:t>Ak</a:t>
            </a:r>
            <a:r>
              <a:rPr lang="nl-NL" sz="2800" b="1">
                <a:latin typeface="Myriad Pro" panose="020B0503030403020204"/>
                <a:cs typeface="Arial" panose="020B0604020202020204" pitchFamily="34" charset="0"/>
              </a:rPr>
              <a:t>, Bi, Du, </a:t>
            </a:r>
            <a:r>
              <a:rPr lang="nl-NL" sz="2800" b="1" err="1">
                <a:latin typeface="Myriad Pro" panose="020B0503030403020204"/>
                <a:cs typeface="Arial" panose="020B0604020202020204" pitchFamily="34" charset="0"/>
              </a:rPr>
              <a:t>Ec</a:t>
            </a:r>
            <a:r>
              <a:rPr lang="nl-NL" sz="2800" b="1">
                <a:latin typeface="Myriad Pro" panose="020B0503030403020204"/>
                <a:cs typeface="Arial" panose="020B0604020202020204" pitchFamily="34" charset="0"/>
              </a:rPr>
              <a:t>, Beco, Fa</a:t>
            </a:r>
          </a:p>
          <a:p>
            <a:r>
              <a:rPr lang="nl-NL" sz="2800" b="1">
                <a:latin typeface="Myriad Pro" panose="020B0503030403020204"/>
                <a:cs typeface="Arial" panose="020B0604020202020204" pitchFamily="34" charset="0"/>
              </a:rPr>
              <a:t>Na, </a:t>
            </a:r>
            <a:r>
              <a:rPr lang="nl-NL" sz="2800" b="1" err="1">
                <a:latin typeface="Myriad Pro" panose="020B0503030403020204"/>
                <a:cs typeface="Arial" panose="020B0604020202020204" pitchFamily="34" charset="0"/>
              </a:rPr>
              <a:t>Sk</a:t>
            </a:r>
            <a:r>
              <a:rPr lang="nl-NL" sz="2800" b="1">
                <a:latin typeface="Myriad Pro" panose="020B0503030403020204"/>
                <a:cs typeface="Arial" panose="020B0604020202020204" pitchFamily="34" charset="0"/>
              </a:rPr>
              <a:t>, </a:t>
            </a:r>
            <a:r>
              <a:rPr lang="nl-NL" sz="2800" b="1" err="1">
                <a:latin typeface="Myriad Pro" panose="020B0503030403020204"/>
                <a:cs typeface="Arial" panose="020B0604020202020204" pitchFamily="34" charset="0"/>
              </a:rPr>
              <a:t>Gs</a:t>
            </a:r>
            <a:r>
              <a:rPr lang="nl-NL" sz="2800" b="1">
                <a:latin typeface="Myriad Pro" panose="020B0503030403020204"/>
                <a:cs typeface="Arial" panose="020B0604020202020204" pitchFamily="34" charset="0"/>
              </a:rPr>
              <a:t>, </a:t>
            </a:r>
            <a:r>
              <a:rPr lang="nl-NL" sz="2800" b="1" err="1">
                <a:latin typeface="Myriad Pro" panose="020B0503030403020204"/>
                <a:cs typeface="Arial" panose="020B0604020202020204" pitchFamily="34" charset="0"/>
              </a:rPr>
              <a:t>Ku</a:t>
            </a:r>
            <a:r>
              <a:rPr lang="nl-NL" sz="2800" b="1">
                <a:latin typeface="Myriad Pro" panose="020B0503030403020204"/>
                <a:cs typeface="Arial" panose="020B0604020202020204" pitchFamily="34" charset="0"/>
              </a:rPr>
              <a:t>, </a:t>
            </a:r>
            <a:r>
              <a:rPr lang="nl-NL" sz="2800" b="1" err="1">
                <a:latin typeface="Myriad Pro" panose="020B0503030403020204"/>
                <a:cs typeface="Arial" panose="020B0604020202020204" pitchFamily="34" charset="0"/>
              </a:rPr>
              <a:t>WiA</a:t>
            </a:r>
            <a:r>
              <a:rPr lang="nl-NL" sz="2800" b="1">
                <a:latin typeface="Myriad Pro" panose="020B0503030403020204"/>
                <a:cs typeface="Arial" panose="020B0604020202020204" pitchFamily="34" charset="0"/>
              </a:rPr>
              <a:t>, </a:t>
            </a:r>
            <a:r>
              <a:rPr lang="nl-NL" sz="2800" b="1" err="1">
                <a:latin typeface="Myriad Pro" panose="020B0503030403020204"/>
                <a:cs typeface="Arial" panose="020B0604020202020204" pitchFamily="34" charset="0"/>
              </a:rPr>
              <a:t>WiB</a:t>
            </a:r>
            <a:endParaRPr lang="nl-NL" sz="2800" b="1">
              <a:latin typeface="Myriad Pro" panose="020B0503030403020204"/>
              <a:cs typeface="Arial" panose="020B0604020202020204" pitchFamily="34" charset="0"/>
            </a:endParaRPr>
          </a:p>
          <a:p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343E3CF-33F7-59F8-15C2-DE6E9F654865}"/>
              </a:ext>
            </a:extLst>
          </p:cNvPr>
          <p:cNvSpPr txBox="1"/>
          <p:nvPr/>
        </p:nvSpPr>
        <p:spPr>
          <a:xfrm>
            <a:off x="406400" y="4570954"/>
            <a:ext cx="9334499" cy="800219"/>
          </a:xfrm>
          <a:prstGeom prst="rect">
            <a:avLst/>
          </a:prstGeom>
          <a:solidFill>
            <a:srgbClr val="F7A700"/>
          </a:solidFill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nl-NL" sz="2800" b="1">
                <a:latin typeface="Myriad Pro" panose="020B0503030403020204"/>
                <a:ea typeface="Times New Roman" panose="02020603050405020304" pitchFamily="18" charset="0"/>
              </a:rPr>
              <a:t>WA + WB   NA + FA    NA + GS   KU + SK   </a:t>
            </a:r>
            <a:r>
              <a:rPr lang="pt-BR" sz="2800" b="1">
                <a:latin typeface="Myriad Pro" panose="020B0503030403020204"/>
                <a:ea typeface="Times New Roman" panose="02020603050405020304" pitchFamily="18" charset="0"/>
              </a:rPr>
              <a:t>GS + SK</a:t>
            </a:r>
            <a:endParaRPr lang="nl-NL" sz="2800" b="1">
              <a:latin typeface="Myriad Pro" panose="020B0503030403020204"/>
            </a:endParaRP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1876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4: Extra vak 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2" y="1055940"/>
            <a:ext cx="9631997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8</a:t>
            </a:r>
            <a:r>
              <a:rPr lang="nl-NL" sz="2800" baseline="30000">
                <a:solidFill>
                  <a:schemeClr val="bg1"/>
                </a:solidFill>
                <a:latin typeface="Myriad Pro" panose="020B0503030403020204"/>
              </a:rPr>
              <a:t>e</a:t>
            </a:r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 vak havo of 9</a:t>
            </a:r>
            <a:r>
              <a:rPr lang="nl-NL" sz="2800" baseline="30000">
                <a:solidFill>
                  <a:schemeClr val="bg1"/>
                </a:solidFill>
                <a:latin typeface="Myriad Pro" panose="020B0503030403020204"/>
              </a:rPr>
              <a:t>e</a:t>
            </a:r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 vak vwo  </a:t>
            </a:r>
          </a:p>
          <a:p>
            <a:pPr marL="0" indent="0">
              <a:buNone/>
            </a:pPr>
            <a:endParaRPr lang="nl-NL" sz="2800">
              <a:solidFill>
                <a:schemeClr val="bg1"/>
              </a:solidFill>
              <a:latin typeface="Myriad Pro" panose="020B0503030403020204"/>
            </a:endParaRPr>
          </a:p>
          <a:p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Soms rooster-technisch conflict</a:t>
            </a:r>
          </a:p>
          <a:p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Soms dus de lessen niet bijwonen</a:t>
            </a:r>
          </a:p>
          <a:p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Zelfstandigheid</a:t>
            </a:r>
          </a:p>
          <a:p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Niet ten koste van de reguliere vakken</a:t>
            </a:r>
          </a:p>
          <a:p>
            <a:r>
              <a:rPr lang="nl-NL" sz="2800">
                <a:solidFill>
                  <a:schemeClr val="bg1"/>
                </a:solidFill>
                <a:latin typeface="Myriad Pro" panose="020B0503030403020204"/>
              </a:rPr>
              <a:t>Verzoek aan overgangsvergadering</a:t>
            </a:r>
          </a:p>
          <a:p>
            <a:pPr marL="0" indent="0" eaLnBrk="1" hangingPunct="1">
              <a:buNone/>
            </a:pPr>
            <a:endParaRPr lang="nl-NL">
              <a:solidFill>
                <a:srgbClr val="660033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40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Wiskunde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graphicFrame>
        <p:nvGraphicFramePr>
          <p:cNvPr id="2" name="Tijdelijke aanduiding voor inhoud 3">
            <a:extLst>
              <a:ext uri="{FF2B5EF4-FFF2-40B4-BE49-F238E27FC236}">
                <a16:creationId xmlns:a16="http://schemas.microsoft.com/office/drawing/2014/main" id="{2029C350-2F41-3106-359C-95C0C2CD97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4563930"/>
              </p:ext>
            </p:extLst>
          </p:nvPr>
        </p:nvGraphicFramePr>
        <p:xfrm>
          <a:off x="299403" y="1219201"/>
          <a:ext cx="9733597" cy="4420095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5143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9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9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kumimoji="0" lang="nl-NL" sz="3300" b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yriad Pro" panose="020B0503030403020204"/>
                        </a:rPr>
                        <a:t>Wiskunde A</a:t>
                      </a:r>
                      <a:endParaRPr lang="nl-NL" sz="16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kumimoji="0" lang="nl-NL" sz="3300" b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yriad Pro" panose="020B0503030403020204"/>
                        </a:rPr>
                        <a:t>Wiskunde B</a:t>
                      </a:r>
                      <a:endParaRPr lang="nl-NL" sz="16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1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pPr eaLnBrk="1" hangingPunct="1"/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Statistiek, kansberekening, functies</a:t>
                      </a: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pPr eaLnBrk="1" hangingPunct="1"/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Functies, vlakke meetkunde, algebra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9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Toegepaste wiskunde</a:t>
                      </a: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3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taliger, contextrijker</a:t>
                      </a: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Abstracter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78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M.n. voor economische, sociale, natuur/milieu vervolgopleidingen </a:t>
                      </a:r>
                    </a:p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(CM, EM, NG)</a:t>
                      </a: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M.n. voor technische vervolgopleidingen (NT)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2132794078"/>
                  </a:ext>
                </a:extLst>
              </a:tr>
              <a:tr h="8543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Goede combi met natuurkunde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Module WB in voorjaar verplicht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3119525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421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Economie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graphicFrame>
        <p:nvGraphicFramePr>
          <p:cNvPr id="3" name="Tijdelijke aanduiding voor inhoud 3">
            <a:extLst>
              <a:ext uri="{FF2B5EF4-FFF2-40B4-BE49-F238E27FC236}">
                <a16:creationId xmlns:a16="http://schemas.microsoft.com/office/drawing/2014/main" id="{16D90346-DFEC-A2C7-112C-412D693E4F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6011700"/>
              </p:ext>
            </p:extLst>
          </p:nvPr>
        </p:nvGraphicFramePr>
        <p:xfrm>
          <a:off x="266694" y="1113559"/>
          <a:ext cx="9728206" cy="4698335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4376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1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1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kumimoji="0" lang="nl-NL" sz="3300" b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yriad Pro" panose="020B0503030403020204"/>
                        </a:rPr>
                        <a:t>Economie</a:t>
                      </a:r>
                      <a:endParaRPr lang="nl-NL" sz="33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kumimoji="0" lang="nl-NL" sz="3300" b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yriad Pro" panose="020B0503030403020204"/>
                        </a:rPr>
                        <a:t>Bedrijfseconomie</a:t>
                      </a:r>
                      <a:endParaRPr lang="nl-NL" sz="33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De</a:t>
                      </a:r>
                      <a:r>
                        <a:rPr lang="nl-NL" sz="2000" baseline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wereld</a:t>
                      </a:r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Eén</a:t>
                      </a:r>
                      <a:r>
                        <a:rPr lang="nl-NL" sz="2000" baseline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bedrijf</a:t>
                      </a:r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Veel redeneren</a:t>
                      </a:r>
                      <a:r>
                        <a:rPr lang="nl-NL" sz="2000" baseline="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</a:t>
                      </a:r>
                      <a:endParaRPr lang="nl-NL" sz="2000" dirty="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Veel rekenwerk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Werken</a:t>
                      </a:r>
                      <a:r>
                        <a:rPr lang="nl-NL" sz="2000" baseline="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met grafieken</a:t>
                      </a:r>
                      <a:endParaRPr lang="nl-NL" sz="2000" dirty="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Werken</a:t>
                      </a:r>
                      <a:r>
                        <a:rPr lang="nl-NL" sz="2000" baseline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met tekst en</a:t>
                      </a:r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bronnen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Inzicht creëren</a:t>
                      </a:r>
                      <a:r>
                        <a:rPr lang="nl-NL" sz="2000" baseline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</a:t>
                      </a:r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Financiële levens- en bedrijfsvraagstukken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2132794078"/>
                  </a:ext>
                </a:extLst>
              </a:tr>
              <a:tr h="13336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40% REKENWERK</a:t>
                      </a:r>
                    </a:p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60% LEERWERK</a:t>
                      </a: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60% REKENWERK</a:t>
                      </a:r>
                    </a:p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40% LEERWERK </a:t>
                      </a:r>
                    </a:p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Dus: formules leren en veel</a:t>
                      </a:r>
                      <a:r>
                        <a:rPr lang="nl-NL" sz="2000" baseline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oefenen in toepassing!</a:t>
                      </a:r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76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Begrijpen</a:t>
                      </a:r>
                      <a:r>
                        <a:rPr lang="nl-NL" sz="2000" baseline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van (wereldwijd) nieuws en ontwikkelingen</a:t>
                      </a:r>
                      <a:endParaRPr lang="nl-NL" sz="2000">
                        <a:solidFill>
                          <a:schemeClr val="tx1"/>
                        </a:solidFill>
                        <a:latin typeface="Myriad Pro" panose="020B0503030403020204"/>
                      </a:endParaRPr>
                    </a:p>
                  </a:txBody>
                  <a:tcPr marL="68580" marR="68580" marT="31173" marB="3117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nl-NL" sz="20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Begrijpen van bedrijfsvoering. </a:t>
                      </a:r>
                    </a:p>
                    <a:p>
                      <a:r>
                        <a:rPr lang="nl-NL" sz="20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Eigen bedrijf? Management?</a:t>
                      </a:r>
                    </a:p>
                  </a:txBody>
                  <a:tcPr marL="68580" marR="68580" marT="31173" marB="31173"/>
                </a:tc>
                <a:extLst>
                  <a:ext uri="{0D108BD9-81ED-4DB2-BD59-A6C34878D82A}">
                    <a16:rowId xmlns:a16="http://schemas.microsoft.com/office/drawing/2014/main" val="3119525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624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Profielkeuzeproces 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2" y="1055940"/>
            <a:ext cx="9631997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nl-NL">
              <a:solidFill>
                <a:srgbClr val="660033"/>
              </a:solidFill>
              <a:latin typeface="Comic Sans MS" pitchFamily="66" charset="0"/>
            </a:endParaRPr>
          </a:p>
        </p:txBody>
      </p:sp>
      <p:graphicFrame>
        <p:nvGraphicFramePr>
          <p:cNvPr id="5" name="Tabel 7">
            <a:extLst>
              <a:ext uri="{FF2B5EF4-FFF2-40B4-BE49-F238E27FC236}">
                <a16:creationId xmlns:a16="http://schemas.microsoft.com/office/drawing/2014/main" id="{025013D0-5994-001E-CE6B-9CA2BC1F3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873084"/>
              </p:ext>
            </p:extLst>
          </p:nvPr>
        </p:nvGraphicFramePr>
        <p:xfrm>
          <a:off x="295166" y="1027161"/>
          <a:ext cx="8431292" cy="4788570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4215646">
                  <a:extLst>
                    <a:ext uri="{9D8B030D-6E8A-4147-A177-3AD203B41FA5}">
                      <a16:colId xmlns:a16="http://schemas.microsoft.com/office/drawing/2014/main" val="859406209"/>
                    </a:ext>
                  </a:extLst>
                </a:gridCol>
                <a:gridCol w="4215646">
                  <a:extLst>
                    <a:ext uri="{9D8B030D-6E8A-4147-A177-3AD203B41FA5}">
                      <a16:colId xmlns:a16="http://schemas.microsoft.com/office/drawing/2014/main" val="1215110498"/>
                    </a:ext>
                  </a:extLst>
                </a:gridCol>
              </a:tblGrid>
              <a:tr h="414849">
                <a:tc>
                  <a:txBody>
                    <a:bodyPr/>
                    <a:lstStyle/>
                    <a:p>
                      <a:r>
                        <a:rPr lang="nl-NL" sz="1800" b="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Oktober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Voorlichting leerlingen/ouders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21428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Oktober / 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LOB-lessen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66056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5 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Theatervoorstelling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37862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20 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Profielkeuzeworkshop (‘s avonds)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361455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/>
                        </a:rPr>
                        <a:t>3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Inleveren voorlopige profielkeuze (rap.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35843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30 Januari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Profielkeuzedag NHL-Stenden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981270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Januari / februari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Module wiskunde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78759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Januari / februari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Adviezen vakdocenten (rap.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6288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>
                          <a:solidFill>
                            <a:schemeClr val="tx1"/>
                          </a:solidFill>
                          <a:latin typeface="Myriad Pro"/>
                        </a:rPr>
                        <a:t>Maart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Profielkeuzegesprek (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fac.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17956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Maart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Inleveren definitieve profielkeuze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062870"/>
                  </a:ext>
                </a:extLst>
              </a:tr>
              <a:tr h="414849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17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chemeClr val="tx1"/>
                          </a:solidFill>
                          <a:latin typeface="Myriad Pro" panose="020B0503030403020204"/>
                        </a:rPr>
                        <a:t>Profielkeuze definitief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05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0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1" y="1012545"/>
            <a:ext cx="10303959" cy="48270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12474429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10368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Individuele oriëntatie 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888E57-0EB9-2CAB-AA8C-A88FBD6B1185}"/>
              </a:ext>
            </a:extLst>
          </p:cNvPr>
          <p:cNvSpPr txBox="1">
            <a:spLocks noChangeArrowheads="1"/>
          </p:cNvSpPr>
          <p:nvPr/>
        </p:nvSpPr>
        <p:spPr>
          <a:xfrm>
            <a:off x="299402" y="1055940"/>
            <a:ext cx="9631997" cy="532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Bespreek het veelvuldig in je omgeving</a:t>
            </a:r>
          </a:p>
          <a:p>
            <a:pPr lvl="1"/>
            <a:r>
              <a:rPr lang="nl-NL" sz="2400" dirty="0">
                <a:solidFill>
                  <a:schemeClr val="bg1"/>
                </a:solidFill>
                <a:latin typeface="Myriad Pro" panose="020B0503030403020204"/>
              </a:rPr>
              <a:t>Vrienden</a:t>
            </a:r>
          </a:p>
          <a:p>
            <a:pPr lvl="1"/>
            <a:r>
              <a:rPr lang="nl-NL" sz="2400" dirty="0">
                <a:solidFill>
                  <a:schemeClr val="bg1"/>
                </a:solidFill>
                <a:latin typeface="Myriad Pro" panose="020B0503030403020204"/>
              </a:rPr>
              <a:t>Ouders/verzorgers</a:t>
            </a:r>
          </a:p>
          <a:p>
            <a:pPr lvl="1"/>
            <a:r>
              <a:rPr lang="nl-NL" sz="2400" dirty="0">
                <a:solidFill>
                  <a:schemeClr val="bg1"/>
                </a:solidFill>
                <a:latin typeface="Myriad Pro" panose="020B0503030403020204"/>
              </a:rPr>
              <a:t>Docenten, mentor en/of decaan</a:t>
            </a:r>
          </a:p>
          <a:p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Oriënteer je op een evt. vervolgopleiding</a:t>
            </a:r>
          </a:p>
          <a:p>
            <a:pPr lvl="2"/>
            <a:r>
              <a:rPr lang="nl-NL" sz="2000" dirty="0">
                <a:solidFill>
                  <a:schemeClr val="bg1"/>
                </a:solidFill>
                <a:latin typeface="Myriad Pro" panose="020B050303040302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www.qompas.nl/</a:t>
            </a:r>
            <a:r>
              <a:rPr lang="nl-NL" sz="2000" dirty="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nl-NL" sz="2000" dirty="0">
                <a:solidFill>
                  <a:schemeClr val="bg1"/>
                </a:solidFill>
                <a:latin typeface="Myriad Pro" panose="020B050303040302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www.studiekeuze123.nl</a:t>
            </a:r>
            <a:endParaRPr lang="nl-NL" sz="2000" dirty="0">
              <a:solidFill>
                <a:schemeClr val="bg1"/>
              </a:solidFill>
              <a:latin typeface="Myriad Pro" panose="020B0503030403020204"/>
            </a:endParaRPr>
          </a:p>
          <a:p>
            <a:pPr lvl="2"/>
            <a:r>
              <a:rPr lang="en-US" sz="2000" dirty="0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Toelatingseisen vervolgopleidingen: reparatiemogelijkheden</a:t>
            </a:r>
          </a:p>
          <a:p>
            <a:pPr lvl="2"/>
            <a:endParaRPr lang="nl-NL" sz="2000" dirty="0">
              <a:solidFill>
                <a:schemeClr val="bg1"/>
              </a:solidFill>
              <a:latin typeface="Myriad Pro" panose="020B0503030403020204"/>
            </a:endParaRPr>
          </a:p>
          <a:p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Oriënteer je op een evt. beroep/vervolgstudie</a:t>
            </a:r>
          </a:p>
          <a:p>
            <a:pPr lvl="1"/>
            <a:r>
              <a:rPr lang="nl-NL">
                <a:solidFill>
                  <a:schemeClr val="bg1"/>
                </a:solidFill>
                <a:latin typeface="Myriad Pro" panose="020B0503030403020204"/>
              </a:rPr>
              <a:t>20</a:t>
            </a:r>
            <a:r>
              <a:rPr lang="nl-NL" sz="240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nl-NL" sz="2400" dirty="0">
                <a:solidFill>
                  <a:schemeClr val="bg1"/>
                </a:solidFill>
                <a:latin typeface="Myriad Pro" panose="020B0503030403020204"/>
              </a:rPr>
              <a:t>november profielkeuze/studiekeuze-avond</a:t>
            </a:r>
          </a:p>
          <a:p>
            <a:r>
              <a:rPr lang="nl-NL" dirty="0">
                <a:solidFill>
                  <a:schemeClr val="bg1"/>
                </a:solidFill>
                <a:latin typeface="Myriad Pro" panose="020B0503030403020204"/>
              </a:rPr>
              <a:t>Gesprek met de decaan  </a:t>
            </a:r>
          </a:p>
          <a:p>
            <a:pPr marL="0" indent="0">
              <a:buNone/>
            </a:pPr>
            <a:endParaRPr lang="nl-NL" dirty="0">
              <a:solidFill>
                <a:srgbClr val="660033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45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Contact / vragen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nl-NL" altLang="en-US">
                <a:solidFill>
                  <a:schemeClr val="bg1"/>
                </a:solidFill>
                <a:latin typeface="Myriad Pro" panose="020B0503030403020204" pitchFamily="34" charset="0"/>
              </a:rPr>
              <a:t>Martijn Kors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>
                <a:solidFill>
                  <a:schemeClr val="bg1"/>
                </a:solidFill>
                <a:latin typeface="Myriad Pro" panose="020B0503030403020204" pitchFamily="34" charset="0"/>
              </a:rPr>
              <a:t>Docent aardrijkskunde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>
                <a:solidFill>
                  <a:schemeClr val="bg1"/>
                </a:solidFill>
                <a:latin typeface="Myriad Pro" panose="020B0503030403020204" pitchFamily="34" charset="0"/>
              </a:rPr>
              <a:t>Decaan havo/vwo</a:t>
            </a:r>
          </a:p>
          <a:p>
            <a:pPr>
              <a:spcBef>
                <a:spcPct val="0"/>
              </a:spcBef>
              <a:defRPr/>
            </a:pPr>
            <a:endParaRPr lang="nl-NL" altLang="en-US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nl-NL" altLang="en-US">
                <a:solidFill>
                  <a:schemeClr val="bg1"/>
                </a:solidFill>
                <a:latin typeface="Myriad Pro" panose="020B0503030403020204" pitchFamily="34" charset="0"/>
              </a:rPr>
              <a:t>M.kors@rsgterapel.nl</a:t>
            </a:r>
          </a:p>
          <a:p>
            <a:pPr>
              <a:spcBef>
                <a:spcPct val="0"/>
              </a:spcBef>
              <a:defRPr/>
            </a:pPr>
            <a:endParaRPr lang="nl-NL" altLang="en-US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pic>
        <p:nvPicPr>
          <p:cNvPr id="13314" name="Picture 2" descr="Hij kostte meer dan 12 miljoen euro en is nu afgerond: de ver- en nieuwbouw  van de Regionale Scholengemeenschap in Ter Apel; op 28 september wordt de  nieuwe campus officieel ingewijd -">
            <a:extLst>
              <a:ext uri="{FF2B5EF4-FFF2-40B4-BE49-F238E27FC236}">
                <a16:creationId xmlns:a16="http://schemas.microsoft.com/office/drawing/2014/main" id="{4AE0AF61-AF40-933B-14DB-116C732C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858" y="2501900"/>
            <a:ext cx="5158419" cy="322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1A190CC-19F1-3BF7-191C-45575B2B6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85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Een moment met de coach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5748" y="1885289"/>
            <a:ext cx="5921970" cy="287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rtl="0" fontAlgn="base"/>
            <a:r>
              <a:rPr lang="nl-NL" sz="28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S. Rozeboom	 (V3A) lokaal H112</a:t>
            </a:r>
            <a:r>
              <a:rPr lang="en-US" sz="280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algn="l" rtl="0" fontAlgn="base"/>
            <a:endParaRPr lang="en-US" sz="280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/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C. Hogenboom</a:t>
            </a:r>
            <a:r>
              <a:rPr lang="nl-NL" sz="28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 (H3A) lokaal H113</a:t>
            </a:r>
            <a:r>
              <a:rPr lang="en-US" sz="280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algn="l" rtl="0" fontAlgn="base"/>
            <a:r>
              <a:rPr lang="nl-NL" sz="280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E. Baan 		(H3A) lokaal H113</a:t>
            </a:r>
            <a:endParaRPr lang="en-US" sz="280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>
              <a:spcBef>
                <a:spcPct val="0"/>
              </a:spcBef>
              <a:defRPr/>
            </a:pPr>
            <a:endParaRPr lang="nl-NL" altLang="en-US" sz="2000" b="1" dirty="0">
              <a:solidFill>
                <a:schemeClr val="bg1"/>
              </a:solidFill>
              <a:latin typeface="Myriad Pro" panose="020B0503030403020204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0F8B72F-162C-E7B2-2E2A-9C84CDB25F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1689" y="107760"/>
            <a:ext cx="4304563" cy="671807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044C91D-8725-215B-E7F4-C6C106F8F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 err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Posi</a:t>
            </a: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tie derde klas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rtl="0" fontAlgn="base">
              <a:buNone/>
            </a:pP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Voorportaal voor de bovenbouw: keuzeproces voor bovenbouw</a:t>
            </a:r>
            <a:r>
              <a:rPr lang="nl-NL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​.</a:t>
            </a:r>
          </a:p>
          <a:p>
            <a:pPr algn="l" rtl="0" fontAlgn="base">
              <a:buNone/>
            </a:pPr>
            <a:endParaRPr lang="nl-NL" sz="2800" u="none" strike="noStrike" dirty="0">
              <a:solidFill>
                <a:schemeClr val="bg1"/>
              </a:solidFill>
              <a:latin typeface="Myriad Pro" panose="020B0503030403020204"/>
            </a:endParaRPr>
          </a:p>
          <a:p>
            <a:pPr fontAlgn="base">
              <a:buNone/>
            </a:pPr>
            <a:r>
              <a:rPr lang="nl-NL" sz="2800" b="1" i="0" u="none" strike="noStrike" dirty="0" err="1">
                <a:solidFill>
                  <a:schemeClr val="bg1"/>
                </a:solidFill>
                <a:effectLst/>
                <a:latin typeface="Myriad Pro" panose="020B0503030403020204"/>
              </a:rPr>
              <a:t>Toetsweken</a:t>
            </a: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: geleidelijke opbouw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r>
              <a:rPr lang="en-US" sz="2800" b="1" dirty="0">
                <a:solidFill>
                  <a:schemeClr val="bg1"/>
                </a:solidFill>
                <a:latin typeface="Myriad Pro" panose="020B0503030403020204"/>
              </a:rPr>
              <a:t> </a:t>
            </a:r>
            <a:endParaRPr lang="en-US" sz="2800" b="1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marL="457200" indent="-457200" fontAlgn="base"/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Vanaf toetsweek 3 doet de derde klas mee voor 6 vakken: Nederlands, Engels, wiskunde, scheikunde, geschiedenis en economie. </a:t>
            </a:r>
            <a:r>
              <a:rPr lang="nl-NL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457200" indent="-457200" fontAlgn="base"/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Tijdens toetsweek 4 doet de derde klas voor alle vakken mee.</a:t>
            </a:r>
            <a:endParaRPr lang="en-US" sz="2800" b="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fontAlgn="base">
              <a:buNone/>
            </a:pPr>
            <a:endParaRPr kumimoji="0" lang="nl-NL" altLang="en-US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</p:txBody>
      </p:sp>
    </p:spTree>
    <p:extLst>
      <p:ext uri="{BB962C8B-B14F-4D97-AF65-F5344CB8AC3E}">
        <p14:creationId xmlns:p14="http://schemas.microsoft.com/office/powerpoint/2010/main" val="3640359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-155813"/>
            <a:ext cx="8283388" cy="60078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LeerWijzers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isk</a:t>
            </a: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F3048519-742B-4ABD-42F2-2153093C8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052" y="1657728"/>
            <a:ext cx="9489702" cy="108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EF44273-D93D-1C00-1F7A-57DA8B42BDC0}"/>
              </a:ext>
            </a:extLst>
          </p:cNvPr>
          <p:cNvSpPr txBox="1"/>
          <p:nvPr/>
        </p:nvSpPr>
        <p:spPr>
          <a:xfrm>
            <a:off x="8541547" y="1584423"/>
            <a:ext cx="3411298" cy="240065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altLang="en-US" sz="2200" b="1" dirty="0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Hoe leer ik?</a:t>
            </a:r>
          </a:p>
          <a:p>
            <a:r>
              <a:rPr lang="nl-NL" altLang="en-US" sz="2200" b="1" dirty="0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Wat leer ik?</a:t>
            </a:r>
          </a:p>
          <a:p>
            <a:r>
              <a:rPr lang="nl-NL" altLang="en-US" sz="2200" b="1" dirty="0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Welk doel bereik ik?</a:t>
            </a:r>
          </a:p>
          <a:p>
            <a:endParaRPr lang="nl-NL" altLang="en-US" sz="2200" b="1" dirty="0">
              <a:solidFill>
                <a:schemeClr val="bg1"/>
              </a:solidFill>
              <a:latin typeface="Myriad Pro" panose="020B0503030403020204"/>
              <a:cs typeface="Arial" panose="020B0604020202020204" pitchFamily="34" charset="0"/>
            </a:endParaRPr>
          </a:p>
          <a:p>
            <a:r>
              <a:rPr lang="nl-NL" altLang="en-US" sz="2200" b="1" dirty="0">
                <a:solidFill>
                  <a:schemeClr val="bg1"/>
                </a:solidFill>
                <a:latin typeface="Myriad Pro" panose="020B0503030403020204"/>
                <a:cs typeface="Arial" panose="020B0604020202020204" pitchFamily="34" charset="0"/>
              </a:rPr>
              <a:t>Voorbeeld: fragment Frans havo 3</a:t>
            </a:r>
            <a:endParaRPr lang="nl-NL" altLang="en-US" sz="2200" dirty="0">
              <a:solidFill>
                <a:schemeClr val="bg1"/>
              </a:solidFill>
              <a:latin typeface="Myriad Pro" panose="020B0503030403020204"/>
              <a:cs typeface="Arial" panose="020B0604020202020204" pitchFamily="34" charset="0"/>
            </a:endParaRPr>
          </a:p>
          <a:p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FDE7315-67EA-F306-6C1B-C2EDA54286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59" t="33549" r="27581" b="22798"/>
          <a:stretch/>
        </p:blipFill>
        <p:spPr>
          <a:xfrm>
            <a:off x="158051" y="1111160"/>
            <a:ext cx="7514589" cy="457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24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111199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Overgangsnormen (1)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493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buNone/>
            </a:pPr>
            <a:r>
              <a:rPr lang="nl-NL" altLang="en-US" sz="2200" b="1" dirty="0">
                <a:solidFill>
                  <a:schemeClr val="bg1"/>
                </a:solidFill>
                <a:latin typeface="Myriad Pro" panose="020B0503030403020204"/>
              </a:rPr>
              <a:t>Een leerling wordt bevorderd naar 4 havo of 4 vwo als: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voor alle vakken de onafgeronde eindcijfers 6,0 of hoger zijn;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of in de vakken 1x5 voorkomt en voor de overige vakken de onafgeronde eindcijfers 6,0 of hoger zijn;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of in de vakken 1x4 voorkomt en het gemiddelde van de onafgeronde eindcijfers van de vakken 6,0 of hoger is;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of in de vakken 2x5 voorkomen en het gemiddelde van de onafgeronde eindcijfers van de vakken 6,0 of hoger is; 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of in de vakken 1x5 </a:t>
            </a:r>
            <a:r>
              <a:rPr lang="nl-NL" altLang="en-US" sz="2200" dirty="0" err="1">
                <a:solidFill>
                  <a:schemeClr val="bg1"/>
                </a:solidFill>
                <a:latin typeface="Myriad Pro" panose="020B0503030403020204"/>
              </a:rPr>
              <a:t>èn</a:t>
            </a: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 1x4 voorkomen </a:t>
            </a:r>
            <a:r>
              <a:rPr lang="nl-NL" altLang="en-US" sz="2200" dirty="0" err="1">
                <a:solidFill>
                  <a:schemeClr val="bg1"/>
                </a:solidFill>
                <a:latin typeface="Myriad Pro" panose="020B0503030403020204"/>
              </a:rPr>
              <a:t>èn</a:t>
            </a: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 het gemiddelde van de onafgeronde eindcijfers van de vakken 6,0 of hoger is;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sz="2200" dirty="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</a:rPr>
              <a:t>Het cijfer voor LO telt niet mee in de berekening van het gemiddelde cijfer, maar moet wel met een voldoende zijn afgerond.</a:t>
            </a:r>
          </a:p>
          <a:p>
            <a:pPr fontAlgn="base">
              <a:buNone/>
            </a:pPr>
            <a:endParaRPr lang="nl-NL" altLang="en-US" sz="2000" dirty="0">
              <a:solidFill>
                <a:schemeClr val="bg1"/>
              </a:solidFill>
              <a:latin typeface="Myriad Pro" panose="020B0503030403020204"/>
            </a:endParaRPr>
          </a:p>
        </p:txBody>
      </p:sp>
    </p:spTree>
    <p:extLst>
      <p:ext uri="{BB962C8B-B14F-4D97-AF65-F5344CB8AC3E}">
        <p14:creationId xmlns:p14="http://schemas.microsoft.com/office/powerpoint/2010/main" val="623993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Overgangsnormen (2)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4222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buNone/>
            </a:pPr>
            <a:r>
              <a:rPr lang="nl-NL" altLang="en-US" sz="2200" b="1" dirty="0">
                <a:solidFill>
                  <a:schemeClr val="bg1"/>
                </a:solidFill>
                <a:latin typeface="Myriad Pro" panose="020B0503030403020204"/>
              </a:rPr>
              <a:t>Aanvullende voorwaarden voor bevordering van leerjaar 3 naar leerjaar 4: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In de vakken Nederlands, Engels en wiskunde mag niet meer dan 1x5 voorkomen, 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Met uitzondering van de leerlingen die in havo 4 het profiel C&amp;M kiezen, zonder wiskunde. Voor deze leerlingen geldt dat in de vakken Nederlands en Engels niet meer dan 1x5 mag voorkomen.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endParaRPr lang="nl-NL" altLang="en-US" sz="2200" dirty="0">
              <a:solidFill>
                <a:schemeClr val="bg1"/>
              </a:solidFill>
              <a:latin typeface="Myriad Pro" panose="020B0503030403020204"/>
            </a:endParaRPr>
          </a:p>
          <a:p>
            <a:pPr fontAlgn="base">
              <a:buNone/>
            </a:pPr>
            <a:endParaRPr lang="nl-NL" altLang="en-US" sz="2200" dirty="0">
              <a:solidFill>
                <a:schemeClr val="bg1"/>
              </a:solidFill>
              <a:latin typeface="Myriad Pro" panose="020B0503030403020204"/>
            </a:endParaRPr>
          </a:p>
          <a:p>
            <a:pPr fontAlgn="base">
              <a:buNone/>
            </a:pPr>
            <a:r>
              <a:rPr lang="nl-NL" altLang="en-US" sz="2200" b="1" dirty="0">
                <a:solidFill>
                  <a:schemeClr val="bg1"/>
                </a:solidFill>
                <a:latin typeface="Myriad Pro" panose="020B0503030403020204"/>
              </a:rPr>
              <a:t>Aanvullende voorwaarde voor de profiel- en pakketkeuze: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/>
              </a:rPr>
              <a:t>in het vakkenpakket mag niet meer dan 1x5 (afgerond) gekozen worden.</a:t>
            </a:r>
          </a:p>
        </p:txBody>
      </p:sp>
    </p:spTree>
    <p:extLst>
      <p:ext uri="{BB962C8B-B14F-4D97-AF65-F5344CB8AC3E}">
        <p14:creationId xmlns:p14="http://schemas.microsoft.com/office/powerpoint/2010/main" val="881222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Absentie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rtl="0" fontAlgn="base">
              <a:buNone/>
            </a:pP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Bij ziekte</a:t>
            </a:r>
            <a:endParaRPr lang="nl-NL" sz="2800" b="0" i="0" u="none" strike="noStrike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Alleen telefonisch.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b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</a:br>
            <a:endParaRPr lang="en-US" sz="2800" b="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r>
              <a:rPr lang="en-US" sz="2800" b="1" i="0" dirty="0">
                <a:solidFill>
                  <a:schemeClr val="bg1"/>
                </a:solidFill>
                <a:effectLst/>
                <a:latin typeface="Myriad Pro" panose="020B0503030403020204"/>
              </a:rPr>
              <a:t>Andere reden van afwezigheid/v</a:t>
            </a: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erlof</a:t>
            </a:r>
            <a:endParaRPr lang="en-US" sz="2800" b="1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Verlof aanvragen voor bijzondere gebeurtenissen: </a:t>
            </a:r>
          </a:p>
          <a:p>
            <a:pPr algn="l" rtl="0" fontAlgn="base">
              <a:buNone/>
            </a:pP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bij de teamleider.</a:t>
            </a:r>
            <a:endParaRPr lang="en-US" sz="2800" b="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fontAlgn="base">
              <a:buNone/>
            </a:pPr>
            <a:endParaRPr kumimoji="0" lang="nl-NL" altLang="en-US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</p:txBody>
      </p:sp>
    </p:spTree>
    <p:extLst>
      <p:ext uri="{BB962C8B-B14F-4D97-AF65-F5344CB8AC3E}">
        <p14:creationId xmlns:p14="http://schemas.microsoft.com/office/powerpoint/2010/main" val="2635386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8713694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Coaching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isk</a:t>
            </a: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88D2A03F-6539-4722-934C-649F7CEFE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3" y="1272323"/>
            <a:ext cx="8434540" cy="489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nl-NL" sz="2600" b="0" i="0">
                <a:solidFill>
                  <a:schemeClr val="bg1"/>
                </a:solidFill>
                <a:effectLst/>
                <a:latin typeface="Myriad Pro" panose="020B0503030403020204"/>
              </a:rPr>
              <a:t> Welk doel stelt de leerling voor de komende periode?</a:t>
            </a:r>
          </a:p>
          <a:p>
            <a:pPr algn="l"/>
            <a:endParaRPr lang="nl-NL" sz="2600" b="0" i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/>
            <a:r>
              <a:rPr lang="nl-NL" sz="260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nl-NL" sz="2600" b="0" i="0">
                <a:solidFill>
                  <a:schemeClr val="bg1"/>
                </a:solidFill>
                <a:effectLst/>
                <a:latin typeface="Myriad Pro" panose="020B0503030403020204"/>
              </a:rPr>
              <a:t>Hoe gaat de leerling het doel behalen?</a:t>
            </a:r>
          </a:p>
          <a:p>
            <a:pPr algn="l">
              <a:buNone/>
            </a:pPr>
            <a:r>
              <a:rPr lang="nl-NL" sz="2600" b="0" i="0">
                <a:solidFill>
                  <a:schemeClr val="bg1"/>
                </a:solidFill>
                <a:effectLst/>
                <a:latin typeface="Myriad Pro" panose="020B0503030403020204"/>
              </a:rPr>
              <a:t> </a:t>
            </a:r>
          </a:p>
          <a:p>
            <a:pPr algn="l"/>
            <a:r>
              <a:rPr lang="nl-NL" sz="260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nl-NL" sz="2600" b="0" i="0">
                <a:solidFill>
                  <a:schemeClr val="bg1"/>
                </a:solidFill>
                <a:effectLst/>
                <a:latin typeface="Myriad Pro" panose="020B0503030403020204"/>
              </a:rPr>
              <a:t>Wat </a:t>
            </a:r>
            <a:r>
              <a:rPr lang="nl-NL" sz="2600">
                <a:solidFill>
                  <a:schemeClr val="bg1"/>
                </a:solidFill>
                <a:latin typeface="Myriad Pro" panose="020B0503030403020204"/>
              </a:rPr>
              <a:t>heeft de leerling </a:t>
            </a:r>
            <a:r>
              <a:rPr lang="nl-NL" sz="2600" b="0" i="0">
                <a:solidFill>
                  <a:schemeClr val="bg1"/>
                </a:solidFill>
                <a:effectLst/>
                <a:latin typeface="Myriad Pro" panose="020B0503030403020204"/>
              </a:rPr>
              <a:t>nodig van school om het doel te behalen?  </a:t>
            </a:r>
          </a:p>
          <a:p>
            <a:pPr algn="l">
              <a:buNone/>
            </a:pPr>
            <a:endParaRPr lang="nl-NL" sz="2600" b="0" i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>
              <a:buNone/>
            </a:pPr>
            <a:r>
              <a:rPr lang="nl-NL" sz="2600">
                <a:solidFill>
                  <a:schemeClr val="bg1"/>
                </a:solidFill>
                <a:latin typeface="Myriad Pro" panose="020B0503030403020204"/>
              </a:rPr>
              <a:t>			</a:t>
            </a:r>
          </a:p>
          <a:p>
            <a:pPr algn="l">
              <a:buNone/>
            </a:pPr>
            <a:r>
              <a:rPr lang="nl-NL" sz="2600">
                <a:solidFill>
                  <a:schemeClr val="bg1"/>
                </a:solidFill>
                <a:latin typeface="Myriad Pro" panose="020B0503030403020204"/>
              </a:rPr>
              <a:t>			</a:t>
            </a:r>
            <a:r>
              <a:rPr lang="nl-NL" sz="3000" b="1" u="sng">
                <a:solidFill>
                  <a:schemeClr val="bg1"/>
                </a:solidFill>
                <a:latin typeface="Myriad Pro" panose="020B0503030403020204"/>
              </a:rPr>
              <a:t>Reflectie </a:t>
            </a:r>
            <a:endParaRPr lang="nl-NL" sz="3000" b="1" i="0" u="sng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15175AC-1CB2-2539-FC05-11CA399B3CEF}"/>
              </a:ext>
            </a:extLst>
          </p:cNvPr>
          <p:cNvSpPr txBox="1"/>
          <p:nvPr/>
        </p:nvSpPr>
        <p:spPr>
          <a:xfrm>
            <a:off x="8701233" y="509222"/>
            <a:ext cx="3411298" cy="240065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l-NL" altLang="en-US" sz="2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</a:rPr>
              <a:t>Coachgesprekken</a:t>
            </a:r>
            <a:endParaRPr lang="nl-NL" altLang="en-US" sz="22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sz="2200" dirty="0" err="1">
                <a:solidFill>
                  <a:schemeClr val="bg1"/>
                </a:solidFill>
                <a:latin typeface="Myriad Pro" panose="020B0503030403020204" pitchFamily="34" charset="0"/>
              </a:rPr>
              <a:t>Leerlinggeleide</a:t>
            </a: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nl-NL" altLang="en-US" sz="2200" dirty="0" err="1">
                <a:solidFill>
                  <a:schemeClr val="bg1"/>
                </a:solidFill>
                <a:latin typeface="Myriad Pro" panose="020B0503030403020204" pitchFamily="34" charset="0"/>
              </a:rPr>
              <a:t>geprekken</a:t>
            </a: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 met ouders</a:t>
            </a:r>
            <a:endParaRPr kumimoji="0" lang="nl-NL" altLang="en-US" sz="2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LOB-gesprek met decaan</a:t>
            </a:r>
            <a:endParaRPr kumimoji="0" lang="nl-NL" altLang="en-US" sz="2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sz="2200" dirty="0" err="1">
                <a:solidFill>
                  <a:schemeClr val="bg1"/>
                </a:solidFill>
                <a:latin typeface="Myriad Pro" panose="020B0503030403020204" pitchFamily="34" charset="0"/>
              </a:rPr>
              <a:t>Coachuur</a:t>
            </a: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 in rooster</a:t>
            </a:r>
            <a:endParaRPr kumimoji="0" lang="nl-NL" altLang="en-US" sz="2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endParaRPr lang="nl-NL" dirty="0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1E09F902-3C48-36A4-FF67-8CBAF856674F}"/>
              </a:ext>
            </a:extLst>
          </p:cNvPr>
          <p:cNvSpPr/>
          <p:nvPr/>
        </p:nvSpPr>
        <p:spPr>
          <a:xfrm rot="5400000">
            <a:off x="3449267" y="3940597"/>
            <a:ext cx="648072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926E753-E736-369D-DC9B-BDE4C299E2A0}"/>
              </a:ext>
            </a:extLst>
          </p:cNvPr>
          <p:cNvSpPr txBox="1"/>
          <p:nvPr/>
        </p:nvSpPr>
        <p:spPr>
          <a:xfrm>
            <a:off x="8701233" y="3158815"/>
            <a:ext cx="3411298" cy="20621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l-NL" altLang="en-US" sz="2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</a:rPr>
              <a:t>Korte lijnen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l-NL" altLang="en-US" sz="2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</a:rPr>
              <a:t>Welbevinden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Leerstrategieën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Ziekte / absentie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Planning / </a:t>
            </a:r>
            <a:r>
              <a:rPr lang="nl-NL" altLang="en-US" sz="2200" dirty="0" err="1">
                <a:solidFill>
                  <a:schemeClr val="bg1"/>
                </a:solidFill>
                <a:latin typeface="Myriad Pro" panose="020B0503030403020204" pitchFamily="34" charset="0"/>
              </a:rPr>
              <a:t>toetsweken</a:t>
            </a:r>
            <a:r>
              <a:rPr lang="nl-NL" altLang="en-US" sz="2200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endParaRPr kumimoji="0" lang="nl-NL" altLang="en-US" sz="2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3065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Extra begeleiding 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buNone/>
            </a:pPr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Leerlingbegeleiding vanuit het ondersteuningsteam: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457200" indent="-457200" fontAlgn="base"/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leerlingopvang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457200" indent="-457200" fontAlgn="base"/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dyslexiecoördinator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457200" indent="-457200" fontAlgn="base"/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maatschappelijk werk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457200" indent="-457200" fontAlgn="base"/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orthopedagoog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marL="457200" indent="-457200" fontAlgn="base"/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pestcoördinator</a:t>
            </a: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</p:txBody>
      </p:sp>
      <p:pic>
        <p:nvPicPr>
          <p:cNvPr id="2" name="Afbeelding 1" descr="Afbeelding met hek, persoon, vrouw, gebouw&#10;&#10;Automatisch gegenereerde beschrijving">
            <a:extLst>
              <a:ext uri="{FF2B5EF4-FFF2-40B4-BE49-F238E27FC236}">
                <a16:creationId xmlns:a16="http://schemas.microsoft.com/office/drawing/2014/main" id="{89311CDD-F792-E15F-0CE5-7263955D5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00" y="2508191"/>
            <a:ext cx="4711991" cy="314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98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Maatwerk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isk</a:t>
            </a: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88D2A03F-6539-4722-934C-649F7CEFE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358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rtl="0" fontAlgn="base">
              <a:buNone/>
            </a:pP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 </a:t>
            </a:r>
          </a:p>
          <a:p>
            <a:pPr algn="l" rtl="0" fontAlgn="base">
              <a:buNone/>
            </a:pP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In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Myriad Pro" panose="020B0503030403020204"/>
              </a:rPr>
              <a:t>samenspraak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 met coaches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Myriad Pro" panose="020B0503030403020204"/>
              </a:rPr>
              <a:t>en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Myriad Pro" panose="020B0503030403020204"/>
              </a:rPr>
              <a:t>vakdocenten</a:t>
            </a:r>
            <a:endParaRPr lang="en-US" sz="2800" b="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endParaRPr lang="nl-NL" sz="2800" b="0" i="0" u="none" strike="noStrike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/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 Dinsdag 7e uur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fontAlgn="base"/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Myriad Pro" panose="020B0503030403020204"/>
              </a:rPr>
              <a:t>Donderdag</a:t>
            </a:r>
            <a:r>
              <a:rPr lang="en-US" sz="2800" dirty="0">
                <a:solidFill>
                  <a:schemeClr val="bg1"/>
                </a:solidFill>
                <a:latin typeface="Myriad Pro" panose="020B0503030403020204"/>
              </a:rPr>
              <a:t> 7e </a:t>
            </a:r>
            <a:r>
              <a:rPr lang="en-US" sz="2800" dirty="0" err="1">
                <a:solidFill>
                  <a:schemeClr val="bg1"/>
                </a:solidFill>
                <a:latin typeface="Myriad Pro" panose="020B0503030403020204"/>
              </a:rPr>
              <a:t>en</a:t>
            </a:r>
            <a:r>
              <a:rPr lang="en-US" sz="2800" dirty="0">
                <a:solidFill>
                  <a:schemeClr val="bg1"/>
                </a:solidFill>
                <a:latin typeface="Myriad Pro" panose="020B0503030403020204"/>
              </a:rPr>
              <a:t> 8e </a:t>
            </a:r>
            <a:r>
              <a:rPr lang="en-US" sz="2800" dirty="0" err="1">
                <a:solidFill>
                  <a:schemeClr val="bg1"/>
                </a:solidFill>
                <a:latin typeface="Myriad Pro" panose="020B0503030403020204"/>
              </a:rPr>
              <a:t>uur</a:t>
            </a:r>
            <a:r>
              <a:rPr lang="en-US" sz="2800" dirty="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yriad Pro" panose="020B0503030403020204"/>
              </a:rPr>
              <a:t>kunstklas</a:t>
            </a:r>
            <a:r>
              <a:rPr lang="en-US" sz="2800" dirty="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yriad Pro" panose="020B0503030403020204"/>
              </a:rPr>
              <a:t>en</a:t>
            </a:r>
            <a:r>
              <a:rPr lang="en-US" sz="2800" dirty="0">
                <a:solidFill>
                  <a:schemeClr val="bg1"/>
                </a:solidFill>
                <a:latin typeface="Myriad Pro" panose="020B05030304030202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yriad Pro" panose="020B0503030403020204"/>
              </a:rPr>
              <a:t>schoolband</a:t>
            </a:r>
            <a:r>
              <a:rPr lang="en-US" sz="2800" dirty="0">
                <a:solidFill>
                  <a:schemeClr val="bg1"/>
                </a:solidFill>
                <a:latin typeface="Myriad Pro" panose="020B0503030403020204"/>
              </a:rPr>
              <a:t> </a:t>
            </a:r>
            <a:b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</a:br>
            <a:endParaRPr lang="nl-NL" altLang="en-US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256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Maatwerk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25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buNone/>
            </a:pP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Vier V’s: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endParaRPr lang="nl-NL" sz="2800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fontAlgn="base"/>
            <a:r>
              <a:rPr lang="nl-NL" sz="2800" b="1" i="0" u="none" strike="noStrike" err="1">
                <a:solidFill>
                  <a:schemeClr val="bg1"/>
                </a:solidFill>
                <a:effectLst/>
                <a:latin typeface="Myriad Pro" panose="020B0503030403020204"/>
              </a:rPr>
              <a:t>v</a:t>
            </a:r>
            <a:r>
              <a:rPr lang="nl-NL" sz="2800" b="0" i="0" u="none" strike="noStrike" err="1">
                <a:solidFill>
                  <a:schemeClr val="bg1"/>
                </a:solidFill>
                <a:effectLst/>
                <a:latin typeface="Myriad Pro" panose="020B0503030403020204"/>
              </a:rPr>
              <a:t>akondersteuning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endParaRPr lang="nl-NL" sz="2800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fontAlgn="base"/>
            <a:r>
              <a:rPr lang="nl-NL" sz="2800" b="1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v</a:t>
            </a:r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erbreding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endParaRPr lang="nl-NL" sz="2800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fontAlgn="base"/>
            <a:r>
              <a:rPr lang="nl-NL" sz="2800" b="1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v</a:t>
            </a:r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erdieping</a:t>
            </a:r>
            <a:r>
              <a:rPr lang="nl-NL" sz="2800" b="0" i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  <a:endParaRPr lang="nl-NL" sz="2800">
              <a:solidFill>
                <a:schemeClr val="bg1"/>
              </a:solidFill>
              <a:latin typeface="Myriad Pro" panose="020B0503030403020204"/>
            </a:endParaRPr>
          </a:p>
          <a:p>
            <a:pPr marL="457200" indent="-457200" fontAlgn="base"/>
            <a:r>
              <a:rPr lang="nl-NL" sz="2800" b="1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v</a:t>
            </a:r>
            <a:r>
              <a:rPr lang="nl-NL" sz="2800" b="0" i="0" u="none" strike="noStrike">
                <a:solidFill>
                  <a:schemeClr val="bg1"/>
                </a:solidFill>
                <a:effectLst/>
                <a:latin typeface="Myriad Pro" panose="020B0503030403020204"/>
              </a:rPr>
              <a:t>aardigheden</a:t>
            </a: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</p:txBody>
      </p:sp>
      <p:pic>
        <p:nvPicPr>
          <p:cNvPr id="2" name="Afbeelding 1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CA7C44E6-2CBC-DB29-6871-AED8BFA0AC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190" y="2774013"/>
            <a:ext cx="5469210" cy="292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57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Samenlevingsregels</a:t>
            </a:r>
            <a:endParaRPr kumimoji="0" lang="nl-NL" sz="5400" b="1" u="none" strike="noStrike" kern="1200" cap="none" spc="0" normalizeH="0" noProof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isk</a:t>
            </a: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88D2A03F-6539-4722-934C-649F7CEFE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5383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nl-NL" altLang="en-US" sz="2000">
                <a:solidFill>
                  <a:schemeClr val="bg1"/>
                </a:solidFill>
                <a:latin typeface="Myriad Pro" panose="020B0503030403020204"/>
                <a:cs typeface="Arial"/>
              </a:rPr>
              <a:t>Op</a:t>
            </a:r>
            <a:r>
              <a:rPr kumimoji="0" lang="nl-NL" altLang="en-US" sz="20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/>
                <a:cs typeface="Arial"/>
              </a:rPr>
              <a:t> de website</a:t>
            </a:r>
            <a:br>
              <a:rPr lang="nl-NL" altLang="en-US" sz="200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yriad Pro" panose="020B0503030403020204"/>
                <a:cs typeface="Arial" panose="020B0604020202020204" pitchFamily="34" charset="0"/>
              </a:rPr>
            </a:br>
            <a:endParaRPr kumimoji="0" lang="nl-NL" altLang="en-US" sz="20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altLang="en-US" sz="2000">
                <a:solidFill>
                  <a:schemeClr val="bg1"/>
                </a:solidFill>
                <a:latin typeface="Myriad Pro" panose="020B0503030403020204"/>
                <a:cs typeface="Arial"/>
              </a:rPr>
              <a:t>Belangrijkste afspraken:</a:t>
            </a:r>
            <a:br>
              <a:rPr lang="nl-NL" altLang="en-US" sz="2000">
                <a:latin typeface="Myriad Pro" panose="020B0503030403020204"/>
                <a:cs typeface="Arial" panose="020B0604020202020204" pitchFamily="34" charset="0"/>
              </a:rPr>
            </a:br>
            <a:r>
              <a:rPr lang="nl-NL" sz="20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In elk lokaal staat een telefoonhotel. </a:t>
            </a:r>
            <a:br>
              <a:rPr lang="nl-NL" sz="2000">
                <a:latin typeface="Myriad Pro" panose="020B0503030403020204"/>
                <a:ea typeface="Calibri" panose="020F0502020204030204" pitchFamily="34" charset="0"/>
                <a:cs typeface="Times New Roman"/>
              </a:rPr>
            </a:br>
            <a:r>
              <a:rPr lang="nl-NL" sz="20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Alle telefoons gaan bij het begin van de les in het hotel of in de telefoontas.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nl-NL" sz="2000" kern="1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De pauzeplekken bevinden zich: </a:t>
            </a:r>
            <a:br>
              <a:rPr lang="nl-NL" sz="2000" kern="100">
                <a:effectLst/>
                <a:latin typeface="Myriad Pro" panose="020B050303040302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l-NL" sz="2000" kern="1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buiten aan de voorkant van de </a:t>
            </a:r>
            <a:r>
              <a:rPr lang="nl-NL" sz="2000" kern="100">
                <a:solidFill>
                  <a:schemeClr val="bg1"/>
                </a:solidFill>
                <a:latin typeface="Myriad Pro" panose="020B0503030403020204"/>
                <a:ea typeface="Calibri" panose="020F0502020204030204" pitchFamily="34" charset="0"/>
                <a:cs typeface="Times New Roman"/>
              </a:rPr>
              <a:t>school, op</a:t>
            </a:r>
            <a:r>
              <a:rPr lang="nl-NL" sz="2000" kern="1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 het binnenplein en in de kantine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0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De jassen kunnen in het kluisje worden gelegd of aan een van de kapstokken in het gebouw worden gehangen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000" kern="1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Leerlingen kunnen op school gebruik maken van de huiskamerplekken. </a:t>
            </a:r>
            <a:br>
              <a:rPr lang="nl-NL" sz="2000" kern="100">
                <a:latin typeface="Myriad Pro" panose="020B0503030403020204"/>
                <a:ea typeface="Calibri" panose="020F0502020204030204" pitchFamily="34" charset="0"/>
                <a:cs typeface="Times New Roman"/>
              </a:rPr>
            </a:br>
            <a:r>
              <a:rPr lang="nl-NL" sz="2000" kern="1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Dit zijn studie- en werkplekken, waar in stilte </a:t>
            </a:r>
            <a:r>
              <a:rPr lang="nl-NL" sz="2000" kern="100">
                <a:solidFill>
                  <a:schemeClr val="bg1"/>
                </a:solidFill>
                <a:latin typeface="Myriad Pro" panose="020B0503030403020204"/>
                <a:ea typeface="Calibri" panose="020F0502020204030204" pitchFamily="34" charset="0"/>
                <a:cs typeface="Times New Roman"/>
              </a:rPr>
              <a:t>wordt gewerkt</a:t>
            </a:r>
            <a:r>
              <a:rPr lang="nl-NL" sz="2000" kern="100">
                <a:solidFill>
                  <a:schemeClr val="bg1"/>
                </a:solidFill>
                <a:effectLst/>
                <a:latin typeface="Myriad Pro" panose="020B0503030403020204"/>
                <a:ea typeface="Calibri" panose="020F0502020204030204" pitchFamily="34" charset="0"/>
                <a:cs typeface="Times New Roman"/>
              </a:rPr>
              <a:t>.</a:t>
            </a:r>
          </a:p>
          <a:p>
            <a:pPr>
              <a:buNone/>
            </a:pPr>
            <a:br>
              <a:rPr lang="nl-NL" altLang="en-US" sz="2800">
                <a:latin typeface="Myriad Pro" panose="020B0503030403020204"/>
                <a:cs typeface="Arial" panose="020B0604020202020204" pitchFamily="34" charset="0"/>
              </a:rPr>
            </a:b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55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6694" y="95114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u="none" strike="noStrike" kern="1200" cap="none" spc="0" normalizeH="0" noProof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</a:rPr>
              <a:t>Werkweek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7A222E"/>
                </a:solidFill>
              </a:rPr>
              <a:t>vwo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havo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>
                <a:solidFill>
                  <a:srgbClr val="7A222E"/>
                </a:solidFill>
              </a:rPr>
              <a:t>vmbo</a:t>
            </a:r>
            <a:r>
              <a:rPr lang="nl-NL"/>
              <a:t> </a:t>
            </a:r>
            <a:r>
              <a:rPr lang="nl-NL">
                <a:solidFill>
                  <a:srgbClr val="F7A700"/>
                </a:solidFill>
              </a:rPr>
              <a:t>|</a:t>
            </a:r>
            <a:r>
              <a:rPr lang="nl-NL"/>
              <a:t> </a:t>
            </a:r>
            <a:r>
              <a:rPr lang="nl-NL" err="1">
                <a:solidFill>
                  <a:srgbClr val="7A222E"/>
                </a:solidFill>
              </a:rPr>
              <a:t>isk</a:t>
            </a:r>
            <a:endParaRPr lang="nl-NL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465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rtl="0" fontAlgn="base">
              <a:buNone/>
            </a:pPr>
            <a:r>
              <a:rPr lang="nl-NL" sz="2800" b="0" i="0" u="none" strike="noStrike" dirty="0" err="1">
                <a:solidFill>
                  <a:schemeClr val="bg1"/>
                </a:solidFill>
                <a:effectLst/>
                <a:latin typeface="Myriad Pro" panose="020B0503030403020204"/>
              </a:rPr>
              <a:t>Klasoverstijgend</a:t>
            </a:r>
            <a:endParaRPr lang="nl-NL" sz="2800" b="0" i="0" u="none" strike="noStrike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30 juni t/m 4 juli</a:t>
            </a:r>
            <a:endParaRPr lang="nl-NL" sz="2800" b="0" i="0" u="none" strike="noStrike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endParaRPr lang="nl-NL" sz="2800" b="0" i="0" u="none" strike="noStrike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Verschillende bestemmingen (</a:t>
            </a:r>
            <a:r>
              <a:rPr lang="nl-NL" sz="2800" b="1" i="0" u="none" strike="noStrike" dirty="0" err="1">
                <a:solidFill>
                  <a:schemeClr val="bg1"/>
                </a:solidFill>
                <a:effectLst/>
                <a:latin typeface="Myriad Pro" panose="020B0503030403020204"/>
              </a:rPr>
              <a:t>o.v.</a:t>
            </a:r>
            <a:r>
              <a:rPr lang="nl-NL" sz="2800" b="1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)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 </a:t>
            </a: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Ardennen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 </a:t>
            </a:r>
            <a:r>
              <a:rPr lang="nl-NL" sz="2800" b="0" i="0" u="none" strike="noStrike" dirty="0">
                <a:solidFill>
                  <a:schemeClr val="bg1"/>
                </a:solidFill>
                <a:effectLst/>
                <a:latin typeface="Myriad Pro" panose="020B0503030403020204"/>
              </a:rPr>
              <a:t>Tsjechië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 Londen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nl-NL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 </a:t>
            </a: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Hamburg</a:t>
            </a:r>
            <a:endParaRPr lang="en-US" sz="2800" b="0" i="0" dirty="0">
              <a:solidFill>
                <a:schemeClr val="bg1"/>
              </a:solidFill>
              <a:effectLst/>
              <a:latin typeface="Myriad Pro" panose="020B0503030403020204"/>
            </a:endParaRPr>
          </a:p>
          <a:p>
            <a:pPr algn="l" rtl="0" fontAlgn="base">
              <a:buNone/>
            </a:pPr>
            <a:endParaRPr kumimoji="0" lang="nl-NL" altLang="en-US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</p:txBody>
      </p:sp>
    </p:spTree>
    <p:extLst>
      <p:ext uri="{BB962C8B-B14F-4D97-AF65-F5344CB8AC3E}">
        <p14:creationId xmlns:p14="http://schemas.microsoft.com/office/powerpoint/2010/main" val="1091180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FEF63640A36A478DD808A72242E1F3" ma:contentTypeVersion="4" ma:contentTypeDescription="Een nieuw document maken." ma:contentTypeScope="" ma:versionID="03d896ee861fb8da4272270c10ab432c">
  <xsd:schema xmlns:xsd="http://www.w3.org/2001/XMLSchema" xmlns:xs="http://www.w3.org/2001/XMLSchema" xmlns:p="http://schemas.microsoft.com/office/2006/metadata/properties" xmlns:ns2="009a20cb-ef7f-476d-a34c-8e62cc6ecd01" targetNamespace="http://schemas.microsoft.com/office/2006/metadata/properties" ma:root="true" ma:fieldsID="8e0f483810ad29c6d8e1973e1ec3aca9" ns2:_="">
    <xsd:import namespace="009a20cb-ef7f-476d-a34c-8e62cc6ecd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9a20cb-ef7f-476d-a34c-8e62cc6ecd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5AAF84-3F5A-40DF-B812-618BE53EA0E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1A6A479-E88B-4BCC-8626-3FC7DFC2AC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25D218-52F5-4D0A-B802-1060959F68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9a20cb-ef7f-476d-a34c-8e62cc6ecd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1771</Words>
  <Application>Microsoft Office PowerPoint</Application>
  <PresentationFormat>Breedbeeld</PresentationFormat>
  <Paragraphs>470</Paragraphs>
  <Slides>33</Slides>
  <Notes>32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33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Comic Sans MS</vt:lpstr>
      <vt:lpstr>Myriad Pro</vt:lpstr>
      <vt:lpstr>Wingdings</vt:lpstr>
      <vt:lpstr>1_Kantoorthema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Venema, J.D.</dc:creator>
  <cp:lastModifiedBy>Kors, M.</cp:lastModifiedBy>
  <cp:revision>26</cp:revision>
  <dcterms:created xsi:type="dcterms:W3CDTF">2020-06-05T13:31:43Z</dcterms:created>
  <dcterms:modified xsi:type="dcterms:W3CDTF">2024-10-17T07:52:25Z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0x0101003AFEF63640A36A478DD808A72242E1F3</vt:lpwstr>
  </property>
</Properties>
</file>