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419" r:id="rId2"/>
    <p:sldId id="452" r:id="rId3"/>
    <p:sldId id="450" r:id="rId4"/>
    <p:sldId id="451" r:id="rId5"/>
    <p:sldId id="453" r:id="rId6"/>
    <p:sldId id="460" r:id="rId7"/>
    <p:sldId id="454" r:id="rId8"/>
    <p:sldId id="457" r:id="rId9"/>
    <p:sldId id="458" r:id="rId10"/>
    <p:sldId id="459" r:id="rId11"/>
    <p:sldId id="456" r:id="rId12"/>
    <p:sldId id="476" r:id="rId13"/>
    <p:sldId id="474" r:id="rId14"/>
    <p:sldId id="478" r:id="rId15"/>
    <p:sldId id="475" r:id="rId16"/>
    <p:sldId id="365" r:id="rId17"/>
    <p:sldId id="464" r:id="rId18"/>
    <p:sldId id="466" r:id="rId19"/>
    <p:sldId id="465" r:id="rId20"/>
    <p:sldId id="463" r:id="rId21"/>
    <p:sldId id="472" r:id="rId22"/>
    <p:sldId id="469" r:id="rId23"/>
    <p:sldId id="471" r:id="rId24"/>
    <p:sldId id="388" r:id="rId25"/>
    <p:sldId id="477" r:id="rId26"/>
    <p:sldId id="435" r:id="rId27"/>
    <p:sldId id="429" r:id="rId28"/>
    <p:sldId id="434" r:id="rId29"/>
    <p:sldId id="371" r:id="rId30"/>
    <p:sldId id="436" r:id="rId31"/>
    <p:sldId id="437" r:id="rId32"/>
    <p:sldId id="438" r:id="rId33"/>
    <p:sldId id="439" r:id="rId34"/>
    <p:sldId id="440" r:id="rId35"/>
    <p:sldId id="442" r:id="rId36"/>
    <p:sldId id="443" r:id="rId37"/>
    <p:sldId id="446" r:id="rId3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700"/>
    <a:srgbClr val="D00C2C"/>
    <a:srgbClr val="7A2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4C03F2-7128-4232-B2DD-96602071F7FA}" v="2" dt="2024-01-22T09:44:52.643"/>
  </p1510:revLst>
</p1510:revInfo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Stijl, thema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Stijl, thema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Stijl, thema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42" autoAdjust="0"/>
    <p:restoredTop sz="86405" autoAdjust="0"/>
  </p:normalViewPr>
  <p:slideViewPr>
    <p:cSldViewPr snapToGrid="0">
      <p:cViewPr varScale="1">
        <p:scale>
          <a:sx n="71" d="100"/>
          <a:sy n="71" d="100"/>
        </p:scale>
        <p:origin x="1301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250" d="100"/>
          <a:sy n="250" d="100"/>
        </p:scale>
        <p:origin x="912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ut, F." userId="bc0a0544-4003-4e61-9918-adcafcc2a5c2" providerId="ADAL" clId="{764C03F2-7128-4232-B2DD-96602071F7FA}"/>
    <pc:docChg chg="addSld modSld">
      <pc:chgData name="Schut, F." userId="bc0a0544-4003-4e61-9918-adcafcc2a5c2" providerId="ADAL" clId="{764C03F2-7128-4232-B2DD-96602071F7FA}" dt="2024-01-22T09:44:52.643" v="69"/>
      <pc:docMkLst>
        <pc:docMk/>
      </pc:docMkLst>
      <pc:sldChg chg="modSp mod">
        <pc:chgData name="Schut, F." userId="bc0a0544-4003-4e61-9918-adcafcc2a5c2" providerId="ADAL" clId="{764C03F2-7128-4232-B2DD-96602071F7FA}" dt="2024-01-22T09:38:20.189" v="28" actId="20577"/>
        <pc:sldMkLst>
          <pc:docMk/>
          <pc:sldMk cId="4061964102" sldId="452"/>
        </pc:sldMkLst>
        <pc:spChg chg="mod">
          <ac:chgData name="Schut, F." userId="bc0a0544-4003-4e61-9918-adcafcc2a5c2" providerId="ADAL" clId="{764C03F2-7128-4232-B2DD-96602071F7FA}" dt="2024-01-22T09:38:20.189" v="28" actId="20577"/>
          <ac:spMkLst>
            <pc:docMk/>
            <pc:sldMk cId="4061964102" sldId="452"/>
            <ac:spMk id="12" creationId="{ACD84399-BEE9-4241-B090-A1423AF2C0B3}"/>
          </ac:spMkLst>
        </pc:spChg>
      </pc:sldChg>
      <pc:sldChg chg="modSp mod">
        <pc:chgData name="Schut, F." userId="bc0a0544-4003-4e61-9918-adcafcc2a5c2" providerId="ADAL" clId="{764C03F2-7128-4232-B2DD-96602071F7FA}" dt="2024-01-22T09:38:31.824" v="29" actId="20577"/>
        <pc:sldMkLst>
          <pc:docMk/>
          <pc:sldMk cId="623993430" sldId="453"/>
        </pc:sldMkLst>
        <pc:spChg chg="mod">
          <ac:chgData name="Schut, F." userId="bc0a0544-4003-4e61-9918-adcafcc2a5c2" providerId="ADAL" clId="{764C03F2-7128-4232-B2DD-96602071F7FA}" dt="2024-01-22T09:38:31.824" v="29" actId="20577"/>
          <ac:spMkLst>
            <pc:docMk/>
            <pc:sldMk cId="623993430" sldId="453"/>
            <ac:spMk id="12" creationId="{ACD84399-BEE9-4241-B090-A1423AF2C0B3}"/>
          </ac:spMkLst>
        </pc:spChg>
      </pc:sldChg>
      <pc:sldChg chg="modSp mod">
        <pc:chgData name="Schut, F." userId="bc0a0544-4003-4e61-9918-adcafcc2a5c2" providerId="ADAL" clId="{764C03F2-7128-4232-B2DD-96602071F7FA}" dt="2024-01-22T09:40:25.817" v="62" actId="20577"/>
        <pc:sldMkLst>
          <pc:docMk/>
          <pc:sldMk cId="2128979200" sldId="474"/>
        </pc:sldMkLst>
        <pc:spChg chg="mod">
          <ac:chgData name="Schut, F." userId="bc0a0544-4003-4e61-9918-adcafcc2a5c2" providerId="ADAL" clId="{764C03F2-7128-4232-B2DD-96602071F7FA}" dt="2024-01-22T09:40:25.817" v="62" actId="20577"/>
          <ac:spMkLst>
            <pc:docMk/>
            <pc:sldMk cId="2128979200" sldId="474"/>
            <ac:spMk id="4101" creationId="{00000000-0000-0000-0000-000000000000}"/>
          </ac:spMkLst>
        </pc:spChg>
      </pc:sldChg>
      <pc:sldChg chg="addSp modSp add mod modAnim">
        <pc:chgData name="Schut, F." userId="bc0a0544-4003-4e61-9918-adcafcc2a5c2" providerId="ADAL" clId="{764C03F2-7128-4232-B2DD-96602071F7FA}" dt="2024-01-22T09:44:52.643" v="69"/>
        <pc:sldMkLst>
          <pc:docMk/>
          <pc:sldMk cId="1906301361" sldId="478"/>
        </pc:sldMkLst>
        <pc:spChg chg="mod">
          <ac:chgData name="Schut, F." userId="bc0a0544-4003-4e61-9918-adcafcc2a5c2" providerId="ADAL" clId="{764C03F2-7128-4232-B2DD-96602071F7FA}" dt="2024-01-22T09:43:47.178" v="68" actId="255"/>
          <ac:spMkLst>
            <pc:docMk/>
            <pc:sldMk cId="1906301361" sldId="478"/>
            <ac:spMk id="12" creationId="{ACD84399-BEE9-4241-B090-A1423AF2C0B3}"/>
          </ac:spMkLst>
        </pc:spChg>
        <pc:spChg chg="mod">
          <ac:chgData name="Schut, F." userId="bc0a0544-4003-4e61-9918-adcafcc2a5c2" providerId="ADAL" clId="{764C03F2-7128-4232-B2DD-96602071F7FA}" dt="2024-01-22T09:41:12.258" v="65" actId="20577"/>
          <ac:spMkLst>
            <pc:docMk/>
            <pc:sldMk cId="1906301361" sldId="478"/>
            <ac:spMk id="4101" creationId="{00000000-0000-0000-0000-000000000000}"/>
          </ac:spMkLst>
        </pc:spChg>
        <pc:picChg chg="add mod">
          <ac:chgData name="Schut, F." userId="bc0a0544-4003-4e61-9918-adcafcc2a5c2" providerId="ADAL" clId="{764C03F2-7128-4232-B2DD-96602071F7FA}" dt="2024-01-22T09:44:52.643" v="69"/>
          <ac:picMkLst>
            <pc:docMk/>
            <pc:sldMk cId="1906301361" sldId="478"/>
            <ac:picMk id="3" creationId="{8AA75D00-7BAD-046E-1900-28F74D5952DF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7T11:22:07.4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7673 1925 24575,'-52'3'0,"-100"19"0,40-5 0,13-3 0,16-3 0,-85 2 0,75-12 0,-331-4 0,272-10 0,-51-1 0,108 13 0,-231 4 0,47 22 0,-62 3 0,238-23 0,-140 27 0,-24 1 0,-279 33 0,-101 4 0,600-70 0,0-2 0,0-2 0,0-2 0,-61-17 0,71 16 0,0 1 0,-1 1 0,0 3 0,0 0 0,-59 7 0,-183 41 0,245-39 0,-32 5 0,-123 4 0,-72-17 0,108-2 0,69-2 0,1-3 0,1-4 0,-103-29 0,89 16 0,-161-32 0,178 45 0,24 2 0,-82-2 0,118 10 0,0 0 0,0-2 0,0 0 0,0-1 0,-20-9 0,-10-1 0,28 6 0,1-1 0,1-1 0,-1 0 0,2-2 0,0 0 0,0-1 0,-18-19 0,10 5 0,1 0 0,1-3 0,-40-62 0,34 47 0,19 26 0,1-1 0,-16-42 0,18 40 0,0-3 0,2 0 0,1 0 0,1-1 0,-2-48 0,1 11 0,-2-26 0,6-112 0,3 115 0,-1 74 0,0 1 0,1-1 0,1 1 0,0-1 0,0 1 0,1 0 0,1 0 0,0 0 0,1 0 0,0 1 0,1-1 0,0 1 0,11-14 0,15-15 0,39-39 0,-57 66 0,0 0 0,1 1 0,0 1 0,27-16 0,26-18 0,-48 31 0,0 1 0,39-19 0,226-80 0,-221 94 0,1 3 0,1 3 0,0 3 0,0 3 0,1 2 0,125 11 0,-151-2 0,57 15 0,-62-12 0,1 0 0,50 2 0,-6-8 0,-1-4 0,85-14 0,-151 13 0,0 1 0,0 1 0,0 0 0,0 0 0,0 2 0,0 0 0,0 0 0,0 1 0,0 1 0,-1 0 0,19 8 0,-22-7 0,0-1 0,1 1 0,-1-2 0,0 1 0,1-1 0,0-1 0,-1 0 0,1-1 0,13 0 0,-3-3 0,1-1 0,0 0 0,31-12 0,291-116 0,-50 17 0,-218 90 0,152-30 0,-176 49 0,0 3 0,103 7 0,-37 0 0,-63 0 0,0 2 0,107 25 0,21 5 0,-165-34 0,227 24 0,-201-21 0,-1 2 0,53 16 0,3 1 0,316 49 0,-224-36 0,-17-3 0,-120-23 0,-1 3 0,85 34 0,-93-30 0,0-2 0,1-2 0,1-3 0,47 7 0,-85-17 0,0-1 0,-1 0 0,1-1 0,0 0 0,-1 0 0,1-1 0,-1 0 0,0 0 0,11-5 0,5-4 0,38-25 0,-44 25 0,1 0 0,0 1 0,33-12 0,2 9 0,0 2 0,0 3 0,95-2 0,-77 6 0,-29 1 0,73-5 0,131 8 0,-229 2 0,0 1 0,0 0 0,0 2 0,0 0 0,30 14 0,80 48 0,-111-57 0,29 18 0,31 16 0,-50-29 0,0 1 0,-1 1 0,42 35 0,-59-44 0,-1 1 0,0-1 0,-1 1 0,1 1 0,-2-1 0,1 1 0,-2 0 0,1 1 0,-1-1 0,-1 1 0,5 17 0,-3-5 0,-1 0 0,-2 0 0,0 0 0,-1 42 0,-1-41 0,0-1 0,2 1 0,0-1 0,2 1 0,0-1 0,2-1 0,0 1 0,20 40 0,-22-53 0,-2 1 0,1-1 0,-1 1 0,-1 0 0,0 0 0,0 0 0,-1 11 0,-3 84 0,0-44 0,3 9 0,-3 64 0,-1-122 0,1 0 0,-2-1 0,1 0 0,-2 0 0,-7 15 0,-5 15 0,15-37 0,0 0 0,-1 0 0,0 0 0,0 0 0,-1 0 0,0 0 0,1-1 0,-1 0 0,-1 0 0,1 0 0,-1 0 0,1 0 0,-1-1 0,0 0 0,-8 3 0,5-1 0,1-1 0,0 1 0,0 0 0,0 1 0,0-1 0,-6 9 0,2 0-1365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7T11:23:23.387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1274 962 24575,'-6'1'0,"1"0"0,0 0 0,0 0 0,0 0 0,0 1 0,0 0 0,0 0 0,0 0 0,0 0 0,1 1 0,-1 0 0,1 0 0,-6 6 0,-9 7 0,-26 32 0,19-20 0,-42 44 0,-106 100 0,146-149 0,-1-1 0,0-1 0,-42 21 0,63-38 0,-2-1 0,1 0 0,0 0 0,0-1 0,-1 0 0,-17 0 0,-62-3 0,45-1 0,34 2 0,1-1 0,0 0 0,0 0 0,0-1 0,1 0 0,-1-1 0,0 0 0,1 0 0,0-1 0,-1 0 0,-10-8 0,-2-3 0,2-2 0,-31-31 0,-15-13 0,-15-14 0,71 66 0,0-1 0,1 0 0,1-1 0,0 0 0,0 0 0,-7-17 0,-8-26 0,11 30 0,1 0 0,1-1 0,1 0 0,2 0 0,0-1 0,-4-51 0,8 32 0,2 0 0,3 0 0,1 0 0,2 0 0,2 1 0,16-51 0,-7 56 0,1 2 0,2 0 0,1 1 0,34-43 0,-50 72 0,9-10 0,0 0 0,2 1 0,0 1 0,0 0 0,2 1 0,-1 1 0,2 1 0,0 0 0,0 1 0,1 1 0,30-10 0,4-2 0,-41 15 0,1 1 0,0 1 0,1 0 0,-1 1 0,1 0 0,28-3 0,-18 6 0,0 1 0,1 1 0,-1 1 0,0 1 0,0 1 0,0 1 0,0 2 0,24 9 0,-31-8 0,0 2 0,-1 0 0,-1 0 0,0 1 0,16 15 0,7 4 0,-34-25 0,1 0 0,-1 0 0,0 0 0,5 9 0,-6-9 0,0 0 0,1 0 0,-1 0 0,1 0 0,10 7 0,10 2 0,-18-10 0,1 1 0,-1-1 0,0 1 0,0 0 0,-1 0 0,12 13 0,13 15 0,-26-28 0,0-1 0,0 2 0,0-1 0,-1 1 0,1-1 0,-1 1 0,-1 1 0,1-1 0,-1 0 0,0 1 0,-1 0 0,3 7 0,41 153 0,-36-131 0,-2 1 0,0-1 0,-3 1 0,2 65 0,-9 54-1365,2-134-5461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7T11:23:29.718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628 159 24575,'14'2'0,"0"1"0,0 0 0,-1 1 0,0 1 0,1 0 0,-2 1 0,22 12 0,192 117 0,-177-103 0,-33-23 0,0 0 0,-1 2 0,-1 0 0,27 26 0,-7 0 0,-3 2 0,44 68 0,-62-82 0,12 33 0,-1-2 0,-19-45 0,-1 1 0,-1-1 0,1 1 0,-2 0 0,0-1 0,1 22 0,-4 75 0,-1-48 0,1-35 0,-1-1 0,-1 1 0,-2-1 0,0 0 0,-1 0 0,-2-1 0,0 1 0,-1-2 0,-2 1 0,0-1 0,-1-1 0,-1 0 0,-2-1 0,1 0 0,-19 18 0,9-13 0,-96 102 0,99-108 0,-1-1 0,0-1 0,-2 0 0,-29 15 0,14-10 0,31-16 0,-1-1 0,0 0 0,-1 0 0,1-1 0,-1 0 0,1 0 0,-1-1 0,-1-1 0,1 0 0,-12 2 0,-3-3 0,0-1 0,0-1 0,0-1 0,-47-10 0,58 8 0,1 0 0,1-1 0,-1 0 0,1-1 0,0-1 0,0 0 0,0 0 0,1-1 0,0-1 0,-15-15 0,2 1 0,-50-37 0,62 48 0,0 0 0,1 0 0,0-1 0,1 0 0,1-1 0,0 0 0,-11-25 0,-12-17 0,-45-56 0,70 99 0,0 0 0,1-1 0,1 0 0,-7-28 0,-5-13 0,-3 3 0,-25-72 0,39 92 0,1 0 0,2 0 0,1 0 0,1-1 0,5-37 0,-2-10 0,-2 49 0,1 0 0,2 1 0,9-46 0,-8 57 0,1-4 0,0 0 0,1 0 0,2 1 0,0 0 0,1 0 0,21-35 0,-8 24 0,-1-1 0,17-40 0,-34 67 0,-1 1 0,1-1 0,0 1 0,1-1 0,0 1 0,0 1 0,0-1 0,1 1 0,-1 0 0,1 0 0,1 0 0,-1 1 0,1 0 0,-1 0 0,1 1 0,0 0 0,0 0 0,1 0 0,-1 1 0,1 0 0,-1 1 0,16-2 0,-7 2 0,0 1 0,0 0 0,0 2 0,0 0 0,0 0 0,0 1 0,0 1 0,-1 1 0,0 0 0,15 8 0,-22-9 0,0 1 0,0 0 0,0 0 0,-1 1 0,0 0 0,10 11 0,0 0 0,-8-10-135,0 0 0,0-1 0,0 0 1,19 7-1,-21-9-556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7T11:23:39.45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1091 1840 24575,'-31'15'0,"0"-1"0,-1-1 0,0-2 0,-68 13 0,19-11 0,-1-5 0,-103-1 0,151-7 0,3 1 0,1-2 0,-41-6 0,60 5 0,0-1 0,0 0 0,0-1 0,0 0 0,1-1 0,0 0 0,0 0 0,0-1 0,-17-14 0,11 5 0,1 0 0,0-1 0,1-1 0,0-1 0,2 0 0,0 0 0,-16-35 0,13 25 0,2 0 0,0-1 0,2 0 0,-9-39 0,10 28 0,3 0 0,1 0 0,-1-61 0,7 28 0,1-108 0,2 143 0,1-1 0,14-60 0,-8 70 0,0 1 0,29-53 0,-18 40 0,1 3 0,0 1 0,3 1 0,34-38 0,-24 30 0,32-51 0,-43 62 0,0 1 0,2 1 0,54-50 0,-4 5 0,-61 63 0,1 0 0,1 1 0,0 0 0,1 1 0,-1 2 0,37-15 0,-30 13 0,-15 7 0,0 1 0,1 1 0,0-1 0,-1 2 0,1-1 0,0 1 0,0 1 0,0 0 0,0 0 0,0 1 0,0 0 0,0 0 0,-1 2 0,1-1 0,10 5 0,-4-2 0,-1 1 0,0 1 0,0 1 0,-1 0 0,1 1 0,-2 1 0,1 0 0,13 14 0,18 12 0,-35-29 0,-1-1 0,-1 1 0,1 1 0,-1 0 0,9 11 0,78 98 0,-59-75 0,50 73 0,-52-60 0,64 108 0,-86-138 0,-2 0 0,12 39 0,-12-33 0,16 35 0,-22-55 0,0 0 0,0 0 0,-1 0 0,0 1 0,-1-1 0,1 19 0,-3 73 0,-2-58 0,0-29 0,0 0 0,-1-1 0,-1 1 0,0-1 0,-1 1 0,-12 24 0,-10 33 0,23-62 0,-1 10 0,0-1 0,-2 1 0,-1-1 0,0-1 0,-2 0 0,0 0 0,-17 23 0,6-16 0,-82 108 0,89-116-114,-2 0 1,0-1-1,-1-1 0,-1-1 0,0 0 1,-1-1-1,0-1 0,-1-1 0,-1-1 1,0-1-1,-39 14 0,43-19-6712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7T11:23:43.67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988 1685 24575,'-13'0'0,"-99"-5"0,100 4 0,0-1 0,-1-1 0,1 0 0,0-1 0,1 0 0,-23-12 0,-37-20 0,-117-40 0,156 64 0,-41-13 0,47 17 0,0-1 0,0-1 0,1-1 0,-40-24 0,47 23 0,6 5 0,1 0 0,0-1 0,0 0 0,1-1 0,0 0 0,1 0 0,0-1 0,0-1 0,-13-20 0,8 5 0,0-1 0,2-1 0,1 0 0,2 0 0,0-1 0,2 0 0,1-1 0,2 1 0,1-1 0,0-33 0,4 24 0,1 1 0,12-59 0,-9 73 0,2 1 0,0 0 0,2 1 0,0 0 0,16-27 0,21-22 0,101-119 0,-34 49 0,-69 88 0,-28 35 0,26-39 0,-39 53 0,0 0 0,0 1 0,1-1 0,-1 1 0,1 0 0,-1-1 0,1 2 0,0-1 0,0 0 0,0 1 0,1 0 0,7-4 0,7 0 0,37-8 0,-9 3 0,-31 6 0,0 2 0,1 0 0,-1 1 0,1 0 0,0 1 0,-1 1 0,28 3 0,-3 4 0,72 20 0,-91-19 0,-1 0 0,0 1 0,-1 1 0,0 1 0,19 13 0,87 72 0,-73-51 0,82 93 0,-117-115 0,-2 0 0,-1 2 0,23 48 0,-13-22 0,15 41 0,-17-35 0,-17-41 0,0 0 0,-2 0 0,0 0 0,-1 1 0,0-1 0,0 20 0,-5 105 0,-1-54 0,4-45 0,0-21 0,-1 0 0,0 1 0,-2-1 0,0 0 0,-2 0 0,-10 38 0,9-43 0,-1 1 0,-1-1 0,0-1 0,-1 1 0,-1-1 0,0-1 0,-1 0 0,0 0 0,-16 15 0,2-3 0,20-21 0,0 0 0,0 0 0,0-1 0,-1 0 0,0 0 0,0 0 0,0 0 0,-6 3 0,-62 20 0,59-23 0,0 0 0,0 1 0,1 1 0,0 0 0,0 1 0,-14 10 0,18-11 14,0 1-1,-1-1 0,0-1 0,0 0 1,0 0-1,-1-1 0,1 0 1,-18 4-1,5-5-384,0 0-1,1-1 1,-29-2 0,28-1-6455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7T11:24:30.61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24575,'806'0'0,"-799"0"-273,1 0 0,0 0 0,-1 1 0,10 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7T11:24:45.977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1 24575,'961'0'0,"-914"5"-1365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7T11:24:54.740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1 24575,'16'0'0,"39"-1"0,1 3 0,77 12 0,-68 0 0,-33-6 0,0-2 0,1-1 0,37 1 0,-44-6 0,-1 1 0,1 1 0,38 9 0,-24-4 0,0-3 0,0-1 0,0-1 0,75-9 0,-105 6-105,0-1 0,-1 0 0,1 0 0,-1-1 0,0-1 0,0 1 0,0-2 0,0 1 0,-1-1 0,1 0 0,-1-1 0,8-7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4F893-915C-42F9-AC6F-77586E2F0704}" type="datetimeFigureOut">
              <a:rPr lang="nl-NL" smtClean="0"/>
              <a:t>22-1-2024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A61DE-274D-4A69-AE03-E042885E91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4548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Introductiedagen</a:t>
            </a:r>
            <a:r>
              <a:rPr lang="nl-NL" altLang="en-US" sz="900" u="sng">
                <a:latin typeface="Arial" panose="020B0604020202020204" pitchFamily="34" charset="0"/>
              </a:rPr>
              <a:t>:</a:t>
            </a:r>
            <a:r>
              <a:rPr lang="nl-NL" altLang="en-US" sz="900">
                <a:latin typeface="Arial" panose="020B0604020202020204" pitchFamily="34" charset="0"/>
              </a:rPr>
              <a:t>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Maandag: de school/ het gebouw verkennen dmv spel, de leerlingen krijgen de boeken en de werkboeken mee + Cursus boekkaften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Dinsdag:	 ‘s morgens Ter Apel ontdekken ( Bibliotheek, Klooster, sporthal en sportvelden)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Woensdag: oefenlessen om alvast te wennen aan het “verhuizen” na een les (ander lokaal) , instructies o.a. over het lesrooster door de mentor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Gewenningsperiode ; gebouw, docenten medeleerlingen, toetsen enz.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ouders krijgen een uitnodiging voor een ouderavond voor uitleg over de gang van zaken het eerste jaar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Indicatie prestaties en welbevinden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Indeling studiebegeleiding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Mentoren</a:t>
            </a:r>
            <a:r>
              <a:rPr lang="nl-NL" altLang="en-US" sz="900">
                <a:latin typeface="Arial" panose="020B0604020202020204" pitchFamily="34" charset="0"/>
              </a:rPr>
              <a:t>: eerste aanspreekpunt van leerlingen en ouders bij problemen/ houdt ontwikkeling/vorderingen van leerling in de gaten.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VWO-plusklas: </a:t>
            </a:r>
            <a:r>
              <a:rPr lang="nl-NL" altLang="en-US" sz="900">
                <a:latin typeface="Arial" panose="020B0604020202020204" pitchFamily="34" charset="0"/>
              </a:rPr>
              <a:t>vwo-leerlingen die iets extra’s aan kunnen: wetenschappelijk onderzoek, Latijn en filosofie 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LWOO-groep: </a:t>
            </a:r>
            <a:r>
              <a:rPr lang="nl-NL" altLang="en-US" sz="900">
                <a:latin typeface="Arial" panose="020B0604020202020204" pitchFamily="34" charset="0"/>
              </a:rPr>
              <a:t>vmbo-leerlingen (geplaatst in in TL,KBL BBL-klassen) met extra begeleiding. 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Lwoo-Lln per 2001; officieel licentie per 2006; meer info in een van de volgende dia’s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Ouderspreekavond</a:t>
            </a:r>
            <a:r>
              <a:rPr lang="nl-NL" altLang="en-US" sz="900">
                <a:latin typeface="Arial" panose="020B0604020202020204" pitchFamily="34" charset="0"/>
              </a:rPr>
              <a:t>: met mentor-  contact is het hele jaar door altijd mogelijk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gesprek met vakdocent/mentor:november;rapport 1-, januari-rapport 2, april/mei rapport 3, eindrapport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Diverse activiteiten</a:t>
            </a:r>
            <a:r>
              <a:rPr lang="nl-NL" altLang="en-US" sz="900">
                <a:latin typeface="Arial" panose="020B0604020202020204" pitchFamily="34" charset="0"/>
              </a:rPr>
              <a:t>: introductiedagen; bezoek openbare bib., 2 discofeesten met thema’s, vuurwerkproject, verkeersmarkt, kerstafsluiting, extra sportdagen, waterspeltakel, project roken en project drank.</a:t>
            </a:r>
            <a:endParaRPr lang="nl-NL" altLang="en-US" sz="900" b="1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07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Introductiedagen</a:t>
            </a:r>
            <a:r>
              <a:rPr lang="nl-NL" altLang="en-US" sz="900" u="sng">
                <a:latin typeface="Arial" panose="020B0604020202020204" pitchFamily="34" charset="0"/>
              </a:rPr>
              <a:t>:</a:t>
            </a:r>
            <a:r>
              <a:rPr lang="nl-NL" altLang="en-US" sz="900">
                <a:latin typeface="Arial" panose="020B0604020202020204" pitchFamily="34" charset="0"/>
              </a:rPr>
              <a:t>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Maandag: de school/ het gebouw verkennen dmv spel, de leerlingen krijgen de boeken en de werkboeken mee + Cursus boekkaften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Dinsdag:	 ‘s morgens Ter Apel ontdekken ( Bibliotheek, Klooster, sporthal en sportvelden)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Woensdag: oefenlessen om alvast te wennen aan het “verhuizen” na een les (ander lokaal) , instructies o.a. over het lesrooster door de mentor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Gewenningsperiode ; gebouw, docenten medeleerlingen, toetsen enz.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ouders krijgen een uitnodiging voor een ouderavond voor uitleg over de gang van zaken het eerste jaar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Indicatie prestaties en welbevinden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Indeling studiebegeleiding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Mentoren</a:t>
            </a:r>
            <a:r>
              <a:rPr lang="nl-NL" altLang="en-US" sz="900">
                <a:latin typeface="Arial" panose="020B0604020202020204" pitchFamily="34" charset="0"/>
              </a:rPr>
              <a:t>: eerste aanspreekpunt van leerlingen en ouders bij problemen/ houdt ontwikkeling/vorderingen van leerling in de gaten.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VWO-plusklas: </a:t>
            </a:r>
            <a:r>
              <a:rPr lang="nl-NL" altLang="en-US" sz="900">
                <a:latin typeface="Arial" panose="020B0604020202020204" pitchFamily="34" charset="0"/>
              </a:rPr>
              <a:t>vwo-leerlingen die iets extra’s aan kunnen: wetenschappelijk onderzoek, Latijn en filosofie 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LWOO-groep: </a:t>
            </a:r>
            <a:r>
              <a:rPr lang="nl-NL" altLang="en-US" sz="900">
                <a:latin typeface="Arial" panose="020B0604020202020204" pitchFamily="34" charset="0"/>
              </a:rPr>
              <a:t>vmbo-leerlingen (geplaatst in in TL,KBL BBL-klassen) met extra begeleiding. 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Lwoo-Lln per 2001; officieel licentie per 2006; meer info in een van de volgende dia’s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Ouderspreekavond</a:t>
            </a:r>
            <a:r>
              <a:rPr lang="nl-NL" altLang="en-US" sz="900">
                <a:latin typeface="Arial" panose="020B0604020202020204" pitchFamily="34" charset="0"/>
              </a:rPr>
              <a:t>: met mentor-  contact is het hele jaar door altijd mogelijk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gesprek met vakdocent/mentor:november;rapport 1-, januari-rapport 2, april/mei rapport 3, eindrapport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Diverse activiteiten</a:t>
            </a:r>
            <a:r>
              <a:rPr lang="nl-NL" altLang="en-US" sz="900">
                <a:latin typeface="Arial" panose="020B0604020202020204" pitchFamily="34" charset="0"/>
              </a:rPr>
              <a:t>: introductiedagen; bezoek openbare bib., 2 discofeesten met thema’s, vuurwerkproject, verkeersmarkt, kerstafsluiting, extra sportdagen, waterspeltakel, project roken en project drank.</a:t>
            </a:r>
            <a:endParaRPr lang="nl-NL" altLang="en-US" sz="900" b="1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432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Introductiedagen</a:t>
            </a:r>
            <a:r>
              <a:rPr lang="nl-NL" altLang="en-US" sz="900" u="sng">
                <a:latin typeface="Arial" panose="020B0604020202020204" pitchFamily="34" charset="0"/>
              </a:rPr>
              <a:t>:</a:t>
            </a:r>
            <a:r>
              <a:rPr lang="nl-NL" altLang="en-US" sz="900">
                <a:latin typeface="Arial" panose="020B0604020202020204" pitchFamily="34" charset="0"/>
              </a:rPr>
              <a:t>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Maandag: de school/ het gebouw verkennen dmv spel, de leerlingen krijgen de boeken en de werkboeken mee + Cursus boekkaften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Dinsdag:	 ‘s morgens Ter Apel ontdekken ( Bibliotheek, Klooster, sporthal en sportvelden)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Woensdag: oefenlessen om alvast te wennen aan het “verhuizen” na een les (ander lokaal) , instructies o.a. over het lesrooster door de mentor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Gewenningsperiode ; gebouw, docenten medeleerlingen, toetsen enz.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ouders krijgen een uitnodiging voor een ouderavond voor uitleg over de gang van zaken het eerste jaar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Indicatie prestaties en welbevinden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Indeling studiebegeleiding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Mentoren</a:t>
            </a:r>
            <a:r>
              <a:rPr lang="nl-NL" altLang="en-US" sz="900">
                <a:latin typeface="Arial" panose="020B0604020202020204" pitchFamily="34" charset="0"/>
              </a:rPr>
              <a:t>: eerste aanspreekpunt van leerlingen en ouders bij problemen/ houdt ontwikkeling/vorderingen van leerling in de gaten.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VWO-plusklas: </a:t>
            </a:r>
            <a:r>
              <a:rPr lang="nl-NL" altLang="en-US" sz="900">
                <a:latin typeface="Arial" panose="020B0604020202020204" pitchFamily="34" charset="0"/>
              </a:rPr>
              <a:t>vwo-leerlingen die iets extra’s aan kunnen: wetenschappelijk onderzoek, Latijn en filosofie 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LWOO-groep: </a:t>
            </a:r>
            <a:r>
              <a:rPr lang="nl-NL" altLang="en-US" sz="900">
                <a:latin typeface="Arial" panose="020B0604020202020204" pitchFamily="34" charset="0"/>
              </a:rPr>
              <a:t>vmbo-leerlingen (geplaatst in in TL,KBL BBL-klassen) met extra begeleiding. 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Lwoo-Lln per 2001; officieel licentie per 2006; meer info in een van de volgende dia’s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Ouderspreekavond</a:t>
            </a:r>
            <a:r>
              <a:rPr lang="nl-NL" altLang="en-US" sz="900">
                <a:latin typeface="Arial" panose="020B0604020202020204" pitchFamily="34" charset="0"/>
              </a:rPr>
              <a:t>: met mentor-  contact is het hele jaar door altijd mogelijk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gesprek met vakdocent/mentor:november;rapport 1-, januari-rapport 2, april/mei rapport 3, eindrapport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Diverse activiteiten</a:t>
            </a:r>
            <a:r>
              <a:rPr lang="nl-NL" altLang="en-US" sz="900">
                <a:latin typeface="Arial" panose="020B0604020202020204" pitchFamily="34" charset="0"/>
              </a:rPr>
              <a:t>: introductiedagen; bezoek openbare bib., 2 discofeesten met thema’s, vuurwerkproject, verkeersmarkt, kerstafsluiting, extra sportdagen, waterspeltakel, project roken en project drank.</a:t>
            </a:r>
            <a:endParaRPr lang="nl-NL" altLang="en-US" sz="900" b="1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216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Introductiedagen</a:t>
            </a:r>
            <a:r>
              <a:rPr lang="nl-NL" altLang="en-US" sz="900" u="sng">
                <a:latin typeface="Arial" panose="020B0604020202020204" pitchFamily="34" charset="0"/>
              </a:rPr>
              <a:t>:</a:t>
            </a:r>
            <a:r>
              <a:rPr lang="nl-NL" altLang="en-US" sz="900">
                <a:latin typeface="Arial" panose="020B0604020202020204" pitchFamily="34" charset="0"/>
              </a:rPr>
              <a:t>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Maandag: de school/ het gebouw verkennen dmv spel, de leerlingen krijgen de boeken en de werkboeken mee + Cursus boekkaften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Dinsdag:	 ‘s morgens Ter Apel ontdekken ( Bibliotheek, Klooster, sporthal en sportvelden)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Woensdag: oefenlessen om alvast te wennen aan het “verhuizen” na een les (ander lokaal) , instructies o.a. over het lesrooster door de mentor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Gewenningsperiode ; gebouw, docenten medeleerlingen, toetsen enz.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ouders krijgen een uitnodiging voor een ouderavond voor uitleg over de gang van zaken het eerste jaar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Indicatie prestaties en welbevinden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Indeling studiebegeleiding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Mentoren</a:t>
            </a:r>
            <a:r>
              <a:rPr lang="nl-NL" altLang="en-US" sz="900">
                <a:latin typeface="Arial" panose="020B0604020202020204" pitchFamily="34" charset="0"/>
              </a:rPr>
              <a:t>: eerste aanspreekpunt van leerlingen en ouders bij problemen/ houdt ontwikkeling/vorderingen van leerling in de gaten.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VWO-plusklas: </a:t>
            </a:r>
            <a:r>
              <a:rPr lang="nl-NL" altLang="en-US" sz="900">
                <a:latin typeface="Arial" panose="020B0604020202020204" pitchFamily="34" charset="0"/>
              </a:rPr>
              <a:t>vwo-leerlingen die iets extra’s aan kunnen: wetenschappelijk onderzoek, Latijn en filosofie 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LWOO-groep: </a:t>
            </a:r>
            <a:r>
              <a:rPr lang="nl-NL" altLang="en-US" sz="900">
                <a:latin typeface="Arial" panose="020B0604020202020204" pitchFamily="34" charset="0"/>
              </a:rPr>
              <a:t>vmbo-leerlingen (geplaatst in in TL,KBL BBL-klassen) met extra begeleiding. 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Lwoo-Lln per 2001; officieel licentie per 2006; meer info in een van de volgende dia’s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Ouderspreekavond</a:t>
            </a:r>
            <a:r>
              <a:rPr lang="nl-NL" altLang="en-US" sz="900">
                <a:latin typeface="Arial" panose="020B0604020202020204" pitchFamily="34" charset="0"/>
              </a:rPr>
              <a:t>: met mentor-  contact is het hele jaar door altijd mogelijk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gesprek met vakdocent/mentor:november;rapport 1-, januari-rapport 2, april/mei rapport 3, eindrapport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Diverse activiteiten</a:t>
            </a:r>
            <a:r>
              <a:rPr lang="nl-NL" altLang="en-US" sz="900">
                <a:latin typeface="Arial" panose="020B0604020202020204" pitchFamily="34" charset="0"/>
              </a:rPr>
              <a:t>: introductiedagen; bezoek openbare bib., 2 discofeesten met thema’s, vuurwerkproject, verkeersmarkt, kerstafsluiting, extra sportdagen, waterspeltakel, project roken en project drank.</a:t>
            </a:r>
            <a:endParaRPr lang="nl-NL" altLang="en-US" sz="900" b="1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947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Introductiedagen</a:t>
            </a:r>
            <a:r>
              <a:rPr lang="nl-NL" altLang="en-US" sz="900" u="sng">
                <a:latin typeface="Arial" panose="020B0604020202020204" pitchFamily="34" charset="0"/>
              </a:rPr>
              <a:t>:</a:t>
            </a:r>
            <a:r>
              <a:rPr lang="nl-NL" altLang="en-US" sz="900">
                <a:latin typeface="Arial" panose="020B0604020202020204" pitchFamily="34" charset="0"/>
              </a:rPr>
              <a:t>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Maandag: de school/ het gebouw verkennen dmv spel, de leerlingen krijgen de boeken en de werkboeken mee + Cursus boekkaften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Dinsdag:	 ‘s morgens Ter Apel ontdekken ( Bibliotheek, Klooster, sporthal en sportvelden)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Woensdag: oefenlessen om alvast te wennen aan het “verhuizen” na een les (ander lokaal) , instructies o.a. over het lesrooster door de mentor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Gewenningsperiode ; gebouw, docenten medeleerlingen, toetsen enz.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ouders krijgen een uitnodiging voor een ouderavond voor uitleg over de gang van zaken het eerste jaar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Indicatie prestaties en welbevinden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Indeling studiebegeleiding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Mentoren</a:t>
            </a:r>
            <a:r>
              <a:rPr lang="nl-NL" altLang="en-US" sz="900">
                <a:latin typeface="Arial" panose="020B0604020202020204" pitchFamily="34" charset="0"/>
              </a:rPr>
              <a:t>: eerste aanspreekpunt van leerlingen en ouders bij problemen/ houdt ontwikkeling/vorderingen van leerling in de gaten.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VWO-plusklas: </a:t>
            </a:r>
            <a:r>
              <a:rPr lang="nl-NL" altLang="en-US" sz="900">
                <a:latin typeface="Arial" panose="020B0604020202020204" pitchFamily="34" charset="0"/>
              </a:rPr>
              <a:t>vwo-leerlingen die iets extra’s aan kunnen: wetenschappelijk onderzoek, Latijn en filosofie 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LWOO-groep: </a:t>
            </a:r>
            <a:r>
              <a:rPr lang="nl-NL" altLang="en-US" sz="900">
                <a:latin typeface="Arial" panose="020B0604020202020204" pitchFamily="34" charset="0"/>
              </a:rPr>
              <a:t>vmbo-leerlingen (geplaatst in in TL,KBL BBL-klassen) met extra begeleiding. 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Lwoo-Lln per 2001; officieel licentie per 2006; meer info in een van de volgende dia’s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Ouderspreekavond</a:t>
            </a:r>
            <a:r>
              <a:rPr lang="nl-NL" altLang="en-US" sz="900">
                <a:latin typeface="Arial" panose="020B0604020202020204" pitchFamily="34" charset="0"/>
              </a:rPr>
              <a:t>: met mentor-  contact is het hele jaar door altijd mogelijk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gesprek met vakdocent/mentor:november;rapport 1-, januari-rapport 2, april/mei rapport 3, eindrapport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Diverse activiteiten</a:t>
            </a:r>
            <a:r>
              <a:rPr lang="nl-NL" altLang="en-US" sz="900">
                <a:latin typeface="Arial" panose="020B0604020202020204" pitchFamily="34" charset="0"/>
              </a:rPr>
              <a:t>: introductiedagen; bezoek openbare bib., 2 discofeesten met thema’s, vuurwerkproject, verkeersmarkt, kerstafsluiting, extra sportdagen, waterspeltakel, project roken en project drank.</a:t>
            </a:r>
            <a:endParaRPr lang="nl-NL" altLang="en-US" sz="900" b="1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092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Introductiedagen</a:t>
            </a:r>
            <a:r>
              <a:rPr lang="nl-NL" altLang="en-US" sz="900" u="sng">
                <a:latin typeface="Arial" panose="020B0604020202020204" pitchFamily="34" charset="0"/>
              </a:rPr>
              <a:t>:</a:t>
            </a:r>
            <a:r>
              <a:rPr lang="nl-NL" altLang="en-US" sz="900">
                <a:latin typeface="Arial" panose="020B0604020202020204" pitchFamily="34" charset="0"/>
              </a:rPr>
              <a:t>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Maandag: de school/ het gebouw verkennen dmv spel, de leerlingen krijgen de boeken en de werkboeken mee + Cursus boekkaften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Dinsdag:	 ‘s morgens Ter Apel ontdekken ( Bibliotheek, Klooster, sporthal en sportvelden)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Woensdag: oefenlessen om alvast te wennen aan het “verhuizen” na een les (ander lokaal) , instructies o.a. over het lesrooster door de mentor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Gewenningsperiode ; gebouw, docenten medeleerlingen, toetsen enz.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ouders krijgen een uitnodiging voor een ouderavond voor uitleg over de gang van zaken het eerste jaar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Indicatie prestaties en welbevinden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Indeling studiebegeleiding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Mentoren</a:t>
            </a:r>
            <a:r>
              <a:rPr lang="nl-NL" altLang="en-US" sz="900">
                <a:latin typeface="Arial" panose="020B0604020202020204" pitchFamily="34" charset="0"/>
              </a:rPr>
              <a:t>: eerste aanspreekpunt van leerlingen en ouders bij problemen/ houdt ontwikkeling/vorderingen van leerling in de gaten.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VWO-plusklas: </a:t>
            </a:r>
            <a:r>
              <a:rPr lang="nl-NL" altLang="en-US" sz="900">
                <a:latin typeface="Arial" panose="020B0604020202020204" pitchFamily="34" charset="0"/>
              </a:rPr>
              <a:t>vwo-leerlingen die iets extra’s aan kunnen: wetenschappelijk onderzoek, Latijn en filosofie 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LWOO-groep: </a:t>
            </a:r>
            <a:r>
              <a:rPr lang="nl-NL" altLang="en-US" sz="900">
                <a:latin typeface="Arial" panose="020B0604020202020204" pitchFamily="34" charset="0"/>
              </a:rPr>
              <a:t>vmbo-leerlingen (geplaatst in in TL,KBL BBL-klassen) met extra begeleiding. 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Lwoo-Lln per 2001; officieel licentie per 2006; meer info in een van de volgende dia’s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Ouderspreekavond</a:t>
            </a:r>
            <a:r>
              <a:rPr lang="nl-NL" altLang="en-US" sz="900">
                <a:latin typeface="Arial" panose="020B0604020202020204" pitchFamily="34" charset="0"/>
              </a:rPr>
              <a:t>: met mentor-  contact is het hele jaar door altijd mogelijk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gesprek met vakdocent/mentor:november;rapport 1-, januari-rapport 2, april/mei rapport 3, eindrapport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Diverse activiteiten</a:t>
            </a:r>
            <a:r>
              <a:rPr lang="nl-NL" altLang="en-US" sz="900">
                <a:latin typeface="Arial" panose="020B0604020202020204" pitchFamily="34" charset="0"/>
              </a:rPr>
              <a:t>: introductiedagen; bezoek openbare bib., 2 discofeesten met thema’s, vuurwerkproject, verkeersmarkt, kerstafsluiting, extra sportdagen, waterspeltakel, project roken en project drank.</a:t>
            </a:r>
            <a:endParaRPr lang="nl-NL" altLang="en-US" sz="900" b="1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989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Introductiedagen</a:t>
            </a:r>
            <a:r>
              <a:rPr lang="nl-NL" altLang="en-US" sz="900" u="sng">
                <a:latin typeface="Arial" panose="020B0604020202020204" pitchFamily="34" charset="0"/>
              </a:rPr>
              <a:t>:</a:t>
            </a:r>
            <a:r>
              <a:rPr lang="nl-NL" altLang="en-US" sz="900">
                <a:latin typeface="Arial" panose="020B0604020202020204" pitchFamily="34" charset="0"/>
              </a:rPr>
              <a:t>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Maandag: de school/ het gebouw verkennen dmv spel, de leerlingen krijgen de boeken en de werkboeken mee + Cursus boekkaften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Dinsdag:	 ‘s morgens Ter Apel ontdekken ( Bibliotheek, Klooster, sporthal en sportvelden)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Woensdag: oefenlessen om alvast te wennen aan het “verhuizen” na een les (ander lokaal) , instructies o.a. over het lesrooster door de mentor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Gewenningsperiode ; gebouw, docenten medeleerlingen, toetsen enz.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ouders krijgen een uitnodiging voor een ouderavond voor uitleg over de gang van zaken het eerste jaar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Indicatie prestaties en welbevinden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Indeling studiebegeleiding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Mentoren</a:t>
            </a:r>
            <a:r>
              <a:rPr lang="nl-NL" altLang="en-US" sz="900">
                <a:latin typeface="Arial" panose="020B0604020202020204" pitchFamily="34" charset="0"/>
              </a:rPr>
              <a:t>: eerste aanspreekpunt van leerlingen en ouders bij problemen/ houdt ontwikkeling/vorderingen van leerling in de gaten.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VWO-plusklas: </a:t>
            </a:r>
            <a:r>
              <a:rPr lang="nl-NL" altLang="en-US" sz="900">
                <a:latin typeface="Arial" panose="020B0604020202020204" pitchFamily="34" charset="0"/>
              </a:rPr>
              <a:t>vwo-leerlingen die iets extra’s aan kunnen: wetenschappelijk onderzoek, Latijn en filosofie 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LWOO-groep: </a:t>
            </a:r>
            <a:r>
              <a:rPr lang="nl-NL" altLang="en-US" sz="900">
                <a:latin typeface="Arial" panose="020B0604020202020204" pitchFamily="34" charset="0"/>
              </a:rPr>
              <a:t>vmbo-leerlingen (geplaatst in in TL,KBL BBL-klassen) met extra begeleiding. 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Lwoo-Lln per 2001; officieel licentie per 2006; meer info in een van de volgende dia’s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Ouderspreekavond</a:t>
            </a:r>
            <a:r>
              <a:rPr lang="nl-NL" altLang="en-US" sz="900">
                <a:latin typeface="Arial" panose="020B0604020202020204" pitchFamily="34" charset="0"/>
              </a:rPr>
              <a:t>: met mentor-  contact is het hele jaar door altijd mogelijk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gesprek met vakdocent/mentor:november;rapport 1-, januari-rapport 2, april/mei rapport 3, eindrapport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Diverse activiteiten</a:t>
            </a:r>
            <a:r>
              <a:rPr lang="nl-NL" altLang="en-US" sz="900">
                <a:latin typeface="Arial" panose="020B0604020202020204" pitchFamily="34" charset="0"/>
              </a:rPr>
              <a:t>: introductiedagen; bezoek openbare bib., 2 discofeesten met thema’s, vuurwerkproject, verkeersmarkt, kerstafsluiting, extra sportdagen, waterspeltakel, project roken en project drank.</a:t>
            </a:r>
            <a:endParaRPr lang="nl-NL" altLang="en-US" sz="900" b="1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775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Introductiedagen</a:t>
            </a:r>
            <a:r>
              <a:rPr lang="nl-NL" altLang="en-US" sz="900" u="sng">
                <a:latin typeface="Arial" panose="020B0604020202020204" pitchFamily="34" charset="0"/>
              </a:rPr>
              <a:t>:</a:t>
            </a:r>
            <a:r>
              <a:rPr lang="nl-NL" altLang="en-US" sz="900">
                <a:latin typeface="Arial" panose="020B0604020202020204" pitchFamily="34" charset="0"/>
              </a:rPr>
              <a:t>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Maandag: de school/ het gebouw verkennen dmv spel, de leerlingen krijgen de boeken en de werkboeken mee + Cursus boekkaften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Dinsdag:	 ‘s morgens Ter Apel ontdekken ( Bibliotheek, Klooster, sporthal en sportvelden)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Woensdag: oefenlessen om alvast te wennen aan het “verhuizen” na een les (ander lokaal) , instructies o.a. over het lesrooster door de mentor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Gewenningsperiode ; gebouw, docenten medeleerlingen, toetsen enz.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ouders krijgen een uitnodiging voor een ouderavond voor uitleg over de gang van zaken het eerste jaar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Indicatie prestaties en welbevinden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Indeling studiebegeleiding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Mentoren</a:t>
            </a:r>
            <a:r>
              <a:rPr lang="nl-NL" altLang="en-US" sz="900">
                <a:latin typeface="Arial" panose="020B0604020202020204" pitchFamily="34" charset="0"/>
              </a:rPr>
              <a:t>: eerste aanspreekpunt van leerlingen en ouders bij problemen/ houdt ontwikkeling/vorderingen van leerling in de gaten.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VWO-plusklas: </a:t>
            </a:r>
            <a:r>
              <a:rPr lang="nl-NL" altLang="en-US" sz="900">
                <a:latin typeface="Arial" panose="020B0604020202020204" pitchFamily="34" charset="0"/>
              </a:rPr>
              <a:t>vwo-leerlingen die iets extra’s aan kunnen: wetenschappelijk onderzoek, Latijn en filosofie 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LWOO-groep: </a:t>
            </a:r>
            <a:r>
              <a:rPr lang="nl-NL" altLang="en-US" sz="900">
                <a:latin typeface="Arial" panose="020B0604020202020204" pitchFamily="34" charset="0"/>
              </a:rPr>
              <a:t>vmbo-leerlingen (geplaatst in in TL,KBL BBL-klassen) met extra begeleiding. 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Lwoo-Lln per 2001; officieel licentie per 2006; meer info in een van de volgende dia’s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Ouderspreekavond</a:t>
            </a:r>
            <a:r>
              <a:rPr lang="nl-NL" altLang="en-US" sz="900">
                <a:latin typeface="Arial" panose="020B0604020202020204" pitchFamily="34" charset="0"/>
              </a:rPr>
              <a:t>: met mentor-  contact is het hele jaar door altijd mogelijk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gesprek met vakdocent/mentor:november;rapport 1-, januari-rapport 2, april/mei rapport 3, eindrapport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Diverse activiteiten</a:t>
            </a:r>
            <a:r>
              <a:rPr lang="nl-NL" altLang="en-US" sz="900">
                <a:latin typeface="Arial" panose="020B0604020202020204" pitchFamily="34" charset="0"/>
              </a:rPr>
              <a:t>: introductiedagen; bezoek openbare bib., 2 discofeesten met thema’s, vuurwerkproject, verkeersmarkt, kerstafsluiting, extra sportdagen, waterspeltakel, project roken en project drank.</a:t>
            </a:r>
            <a:endParaRPr lang="nl-NL" altLang="en-US" sz="900" b="1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8327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Introductiedagen</a:t>
            </a:r>
            <a:r>
              <a:rPr lang="nl-NL" altLang="en-US" sz="900" u="sng">
                <a:latin typeface="Arial" panose="020B0604020202020204" pitchFamily="34" charset="0"/>
              </a:rPr>
              <a:t>:</a:t>
            </a:r>
            <a:r>
              <a:rPr lang="nl-NL" altLang="en-US" sz="900">
                <a:latin typeface="Arial" panose="020B0604020202020204" pitchFamily="34" charset="0"/>
              </a:rPr>
              <a:t>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Maandag: de school/ het gebouw verkennen dmv spel, de leerlingen krijgen de boeken en de werkboeken mee + Cursus boekkaften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Dinsdag:	 ‘s morgens Ter Apel ontdekken ( Bibliotheek, Klooster, sporthal en sportvelden)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Woensdag: oefenlessen om alvast te wennen aan het “verhuizen” na een les (ander lokaal) , instructies o.a. over het lesrooster door de mentor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Gewenningsperiode ; gebouw, docenten medeleerlingen, toetsen enz.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ouders krijgen een uitnodiging voor een ouderavond voor uitleg over de gang van zaken het eerste jaar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Indicatie prestaties en welbevinden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Indeling studiebegeleiding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Mentoren</a:t>
            </a:r>
            <a:r>
              <a:rPr lang="nl-NL" altLang="en-US" sz="900">
                <a:latin typeface="Arial" panose="020B0604020202020204" pitchFamily="34" charset="0"/>
              </a:rPr>
              <a:t>: eerste aanspreekpunt van leerlingen en ouders bij problemen/ houdt ontwikkeling/vorderingen van leerling in de gaten.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VWO-plusklas: </a:t>
            </a:r>
            <a:r>
              <a:rPr lang="nl-NL" altLang="en-US" sz="900">
                <a:latin typeface="Arial" panose="020B0604020202020204" pitchFamily="34" charset="0"/>
              </a:rPr>
              <a:t>vwo-leerlingen die iets extra’s aan kunnen: wetenschappelijk onderzoek, Latijn en filosofie 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LWOO-groep: </a:t>
            </a:r>
            <a:r>
              <a:rPr lang="nl-NL" altLang="en-US" sz="900">
                <a:latin typeface="Arial" panose="020B0604020202020204" pitchFamily="34" charset="0"/>
              </a:rPr>
              <a:t>vmbo-leerlingen (geplaatst in in TL,KBL BBL-klassen) met extra begeleiding. 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Lwoo-Lln per 2001; officieel licentie per 2006; meer info in een van de volgende dia’s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Ouderspreekavond</a:t>
            </a:r>
            <a:r>
              <a:rPr lang="nl-NL" altLang="en-US" sz="900">
                <a:latin typeface="Arial" panose="020B0604020202020204" pitchFamily="34" charset="0"/>
              </a:rPr>
              <a:t>: met mentor-  contact is het hele jaar door altijd mogelijk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gesprek met vakdocent/mentor:november;rapport 1-, januari-rapport 2, april/mei rapport 3, eindrapport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Diverse activiteiten</a:t>
            </a:r>
            <a:r>
              <a:rPr lang="nl-NL" altLang="en-US" sz="900">
                <a:latin typeface="Arial" panose="020B0604020202020204" pitchFamily="34" charset="0"/>
              </a:rPr>
              <a:t>: introductiedagen; bezoek openbare bib., 2 discofeesten met thema’s, vuurwerkproject, verkeersmarkt, kerstafsluiting, extra sportdagen, waterspeltakel, project roken en project drank.</a:t>
            </a:r>
            <a:endParaRPr lang="nl-NL" altLang="en-US" sz="900" b="1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505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Introductiedagen</a:t>
            </a:r>
            <a:r>
              <a:rPr lang="nl-NL" altLang="en-US" sz="900" u="sng">
                <a:latin typeface="Arial" panose="020B0604020202020204" pitchFamily="34" charset="0"/>
              </a:rPr>
              <a:t>:</a:t>
            </a:r>
            <a:r>
              <a:rPr lang="nl-NL" altLang="en-US" sz="900">
                <a:latin typeface="Arial" panose="020B0604020202020204" pitchFamily="34" charset="0"/>
              </a:rPr>
              <a:t>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Maandag: de school/ het gebouw verkennen dmv spel, de leerlingen krijgen de boeken en de werkboeken mee + Cursus boekkaften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Dinsdag:	 ‘s morgens Ter Apel ontdekken ( Bibliotheek, Klooster, sporthal en sportvelden)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Woensdag: oefenlessen om alvast te wennen aan het “verhuizen” na een les (ander lokaal) , instructies o.a. over het lesrooster door de mentor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Gewenningsperiode ; gebouw, docenten medeleerlingen, toetsen enz.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ouders krijgen een uitnodiging voor een ouderavond voor uitleg over de gang van zaken het eerste jaar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Indicatie prestaties en welbevinden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Indeling studiebegeleiding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Mentoren</a:t>
            </a:r>
            <a:r>
              <a:rPr lang="nl-NL" altLang="en-US" sz="900">
                <a:latin typeface="Arial" panose="020B0604020202020204" pitchFamily="34" charset="0"/>
              </a:rPr>
              <a:t>: eerste aanspreekpunt van leerlingen en ouders bij problemen/ houdt ontwikkeling/vorderingen van leerling in de gaten.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VWO-plusklas: </a:t>
            </a:r>
            <a:r>
              <a:rPr lang="nl-NL" altLang="en-US" sz="900">
                <a:latin typeface="Arial" panose="020B0604020202020204" pitchFamily="34" charset="0"/>
              </a:rPr>
              <a:t>vwo-leerlingen die iets extra’s aan kunnen: wetenschappelijk onderzoek, Latijn en filosofie 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LWOO-groep: </a:t>
            </a:r>
            <a:r>
              <a:rPr lang="nl-NL" altLang="en-US" sz="900">
                <a:latin typeface="Arial" panose="020B0604020202020204" pitchFamily="34" charset="0"/>
              </a:rPr>
              <a:t>vmbo-leerlingen (geplaatst in in TL,KBL BBL-klassen) met extra begeleiding. 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Lwoo-Lln per 2001; officieel licentie per 2006; meer info in een van de volgende dia’s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Ouderspreekavond</a:t>
            </a:r>
            <a:r>
              <a:rPr lang="nl-NL" altLang="en-US" sz="900">
                <a:latin typeface="Arial" panose="020B0604020202020204" pitchFamily="34" charset="0"/>
              </a:rPr>
              <a:t>: met mentor-  contact is het hele jaar door altijd mogelijk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gesprek met vakdocent/mentor:november;rapport 1-, januari-rapport 2, april/mei rapport 3, eindrapport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Diverse activiteiten</a:t>
            </a:r>
            <a:r>
              <a:rPr lang="nl-NL" altLang="en-US" sz="900">
                <a:latin typeface="Arial" panose="020B0604020202020204" pitchFamily="34" charset="0"/>
              </a:rPr>
              <a:t>: introductiedagen; bezoek openbare bib., 2 discofeesten met thema’s, vuurwerkproject, verkeersmarkt, kerstafsluiting, extra sportdagen, waterspeltakel, project roken en project drank.</a:t>
            </a:r>
            <a:endParaRPr lang="nl-NL" altLang="en-US" sz="900" b="1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989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Introductiedagen</a:t>
            </a:r>
            <a:r>
              <a:rPr lang="nl-NL" altLang="en-US" sz="900" u="sng">
                <a:latin typeface="Arial" panose="020B0604020202020204" pitchFamily="34" charset="0"/>
              </a:rPr>
              <a:t>:</a:t>
            </a:r>
            <a:r>
              <a:rPr lang="nl-NL" altLang="en-US" sz="900">
                <a:latin typeface="Arial" panose="020B0604020202020204" pitchFamily="34" charset="0"/>
              </a:rPr>
              <a:t>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Maandag: de school/ het gebouw verkennen dmv spel, de leerlingen krijgen de boeken en de werkboeken mee + Cursus boekkaften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Dinsdag:	 ‘s morgens Ter Apel ontdekken ( Bibliotheek, Klooster, sporthal en sportvelden)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Woensdag: oefenlessen om alvast te wennen aan het “verhuizen” na een les (ander lokaal) , instructies o.a. over het lesrooster door de mentor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Gewenningsperiode ; gebouw, docenten medeleerlingen, toetsen enz.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ouders krijgen een uitnodiging voor een ouderavond voor uitleg over de gang van zaken het eerste jaar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Indicatie prestaties en welbevinden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Indeling studiebegeleiding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Mentoren</a:t>
            </a:r>
            <a:r>
              <a:rPr lang="nl-NL" altLang="en-US" sz="900">
                <a:latin typeface="Arial" panose="020B0604020202020204" pitchFamily="34" charset="0"/>
              </a:rPr>
              <a:t>: eerste aanspreekpunt van leerlingen en ouders bij problemen/ houdt ontwikkeling/vorderingen van leerling in de gaten.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VWO-plusklas: </a:t>
            </a:r>
            <a:r>
              <a:rPr lang="nl-NL" altLang="en-US" sz="900">
                <a:latin typeface="Arial" panose="020B0604020202020204" pitchFamily="34" charset="0"/>
              </a:rPr>
              <a:t>vwo-leerlingen die iets extra’s aan kunnen: wetenschappelijk onderzoek, Latijn en filosofie 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LWOO-groep: </a:t>
            </a:r>
            <a:r>
              <a:rPr lang="nl-NL" altLang="en-US" sz="900">
                <a:latin typeface="Arial" panose="020B0604020202020204" pitchFamily="34" charset="0"/>
              </a:rPr>
              <a:t>vmbo-leerlingen (geplaatst in in TL,KBL BBL-klassen) met extra begeleiding. 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Lwoo-Lln per 2001; officieel licentie per 2006; meer info in een van de volgende dia’s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Ouderspreekavond</a:t>
            </a:r>
            <a:r>
              <a:rPr lang="nl-NL" altLang="en-US" sz="900">
                <a:latin typeface="Arial" panose="020B0604020202020204" pitchFamily="34" charset="0"/>
              </a:rPr>
              <a:t>: met mentor-  contact is het hele jaar door altijd mogelijk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gesprek met vakdocent/mentor:november;rapport 1-, januari-rapport 2, april/mei rapport 3, eindrapport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Diverse activiteiten</a:t>
            </a:r>
            <a:r>
              <a:rPr lang="nl-NL" altLang="en-US" sz="900">
                <a:latin typeface="Arial" panose="020B0604020202020204" pitchFamily="34" charset="0"/>
              </a:rPr>
              <a:t>: introductiedagen; bezoek openbare bib., 2 discofeesten met thema’s, vuurwerkproject, verkeersmarkt, kerstafsluiting, extra sportdagen, waterspeltakel, project roken en project drank.</a:t>
            </a:r>
            <a:endParaRPr lang="nl-NL" altLang="en-US" sz="900" b="1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657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nl-NL" altLang="en-US" sz="900" b="1" u="sng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7764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Introductiedagen</a:t>
            </a:r>
            <a:r>
              <a:rPr lang="nl-NL" altLang="en-US" sz="900" u="sng">
                <a:latin typeface="Arial" panose="020B0604020202020204" pitchFamily="34" charset="0"/>
              </a:rPr>
              <a:t>:</a:t>
            </a:r>
            <a:r>
              <a:rPr lang="nl-NL" altLang="en-US" sz="900">
                <a:latin typeface="Arial" panose="020B0604020202020204" pitchFamily="34" charset="0"/>
              </a:rPr>
              <a:t>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Maandag: de school/ het gebouw verkennen dmv spel, de leerlingen krijgen de boeken en de werkboeken mee + Cursus boekkaften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Dinsdag:	 ‘s morgens Ter Apel ontdekken ( Bibliotheek, Klooster, sporthal en sportvelden)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Woensdag: oefenlessen om alvast te wennen aan het “verhuizen” na een les (ander lokaal) , instructies o.a. over het lesrooster door de mentor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Gewenningsperiode ; gebouw, docenten medeleerlingen, toetsen enz.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ouders krijgen een uitnodiging voor een ouderavond voor uitleg over de gang van zaken het eerste jaar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Indicatie prestaties en welbevinden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Indeling studiebegeleiding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Mentoren</a:t>
            </a:r>
            <a:r>
              <a:rPr lang="nl-NL" altLang="en-US" sz="900">
                <a:latin typeface="Arial" panose="020B0604020202020204" pitchFamily="34" charset="0"/>
              </a:rPr>
              <a:t>: eerste aanspreekpunt van leerlingen en ouders bij problemen/ houdt ontwikkeling/vorderingen van leerling in de gaten.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VWO-plusklas: </a:t>
            </a:r>
            <a:r>
              <a:rPr lang="nl-NL" altLang="en-US" sz="900">
                <a:latin typeface="Arial" panose="020B0604020202020204" pitchFamily="34" charset="0"/>
              </a:rPr>
              <a:t>vwo-leerlingen die iets extra’s aan kunnen: wetenschappelijk onderzoek, Latijn en filosofie 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LWOO-groep: </a:t>
            </a:r>
            <a:r>
              <a:rPr lang="nl-NL" altLang="en-US" sz="900">
                <a:latin typeface="Arial" panose="020B0604020202020204" pitchFamily="34" charset="0"/>
              </a:rPr>
              <a:t>vmbo-leerlingen (geplaatst in in TL,KBL BBL-klassen) met extra begeleiding. 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Lwoo-Lln per 2001; officieel licentie per 2006; meer info in een van de volgende dia’s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Ouderspreekavond</a:t>
            </a:r>
            <a:r>
              <a:rPr lang="nl-NL" altLang="en-US" sz="900">
                <a:latin typeface="Arial" panose="020B0604020202020204" pitchFamily="34" charset="0"/>
              </a:rPr>
              <a:t>: met mentor-  contact is het hele jaar door altijd mogelijk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gesprek met vakdocent/mentor:november;rapport 1-, januari-rapport 2, april/mei rapport 3, eindrapport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Diverse activiteiten</a:t>
            </a:r>
            <a:r>
              <a:rPr lang="nl-NL" altLang="en-US" sz="900">
                <a:latin typeface="Arial" panose="020B0604020202020204" pitchFamily="34" charset="0"/>
              </a:rPr>
              <a:t>: introductiedagen; bezoek openbare bib., 2 discofeesten met thema’s, vuurwerkproject, verkeersmarkt, kerstafsluiting, extra sportdagen, waterspeltakel, project roken en project drank.</a:t>
            </a:r>
            <a:endParaRPr lang="nl-NL" altLang="en-US" sz="900" b="1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3435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Introductiedagen</a:t>
            </a:r>
            <a:r>
              <a:rPr lang="nl-NL" altLang="en-US" sz="900" u="sng">
                <a:latin typeface="Arial" panose="020B0604020202020204" pitchFamily="34" charset="0"/>
              </a:rPr>
              <a:t>:</a:t>
            </a:r>
            <a:r>
              <a:rPr lang="nl-NL" altLang="en-US" sz="900">
                <a:latin typeface="Arial" panose="020B0604020202020204" pitchFamily="34" charset="0"/>
              </a:rPr>
              <a:t>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Maandag: de school/ het gebouw verkennen dmv spel, de leerlingen krijgen de boeken en de werkboeken mee + Cursus boekkaften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Dinsdag:	 ‘s morgens Ter Apel ontdekken ( Bibliotheek, Klooster, sporthal en sportvelden)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Woensdag: oefenlessen om alvast te wennen aan het “verhuizen” na een les (ander lokaal) , instructies o.a. over het lesrooster door de mentor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Gewenningsperiode ; gebouw, docenten medeleerlingen, toetsen enz.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ouders krijgen een uitnodiging voor een ouderavond voor uitleg over de gang van zaken het eerste jaar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Indicatie prestaties en welbevinden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Indeling studiebegeleiding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Mentoren</a:t>
            </a:r>
            <a:r>
              <a:rPr lang="nl-NL" altLang="en-US" sz="900">
                <a:latin typeface="Arial" panose="020B0604020202020204" pitchFamily="34" charset="0"/>
              </a:rPr>
              <a:t>: eerste aanspreekpunt van leerlingen en ouders bij problemen/ houdt ontwikkeling/vorderingen van leerling in de gaten.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VWO-plusklas: </a:t>
            </a:r>
            <a:r>
              <a:rPr lang="nl-NL" altLang="en-US" sz="900">
                <a:latin typeface="Arial" panose="020B0604020202020204" pitchFamily="34" charset="0"/>
              </a:rPr>
              <a:t>vwo-leerlingen die iets extra’s aan kunnen: wetenschappelijk onderzoek, Latijn en filosofie 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LWOO-groep: </a:t>
            </a:r>
            <a:r>
              <a:rPr lang="nl-NL" altLang="en-US" sz="900">
                <a:latin typeface="Arial" panose="020B0604020202020204" pitchFamily="34" charset="0"/>
              </a:rPr>
              <a:t>vmbo-leerlingen (geplaatst in in TL,KBL BBL-klassen) met extra begeleiding. 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Lwoo-Lln per 2001; officieel licentie per 2006; meer info in een van de volgende dia’s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Ouderspreekavond</a:t>
            </a:r>
            <a:r>
              <a:rPr lang="nl-NL" altLang="en-US" sz="900">
                <a:latin typeface="Arial" panose="020B0604020202020204" pitchFamily="34" charset="0"/>
              </a:rPr>
              <a:t>: met mentor-  contact is het hele jaar door altijd mogelijk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gesprek met vakdocent/mentor:november;rapport 1-, januari-rapport 2, april/mei rapport 3, eindrapport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Diverse activiteiten</a:t>
            </a:r>
            <a:r>
              <a:rPr lang="nl-NL" altLang="en-US" sz="900">
                <a:latin typeface="Arial" panose="020B0604020202020204" pitchFamily="34" charset="0"/>
              </a:rPr>
              <a:t>: introductiedagen; bezoek openbare bib., 2 discofeesten met thema’s, vuurwerkproject, verkeersmarkt, kerstafsluiting, extra sportdagen, waterspeltakel, project roken en project drank.</a:t>
            </a:r>
            <a:endParaRPr lang="nl-NL" altLang="en-US" sz="900" b="1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7187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nl-NL" altLang="en-US" sz="900" b="1" u="sng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947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nl-NL" altLang="en-US" sz="900" b="1" u="sng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071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nl-NL" altLang="en-US" sz="900" b="1" u="sng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4419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nl-NL" altLang="en-US" sz="900" b="1" u="sng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631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nl-NL" altLang="en-US" sz="900" b="1" u="sng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0389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nl-NL" altLang="en-US" sz="900" b="1" u="sng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5059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nl-NL" altLang="en-US" sz="900" b="1" u="sng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0989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nl-NL" altLang="en-US" sz="900" b="1" u="sng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674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Introductiedagen</a:t>
            </a:r>
            <a:r>
              <a:rPr lang="nl-NL" altLang="en-US" sz="900" u="sng">
                <a:latin typeface="Arial" panose="020B0604020202020204" pitchFamily="34" charset="0"/>
              </a:rPr>
              <a:t>:</a:t>
            </a:r>
            <a:r>
              <a:rPr lang="nl-NL" altLang="en-US" sz="900">
                <a:latin typeface="Arial" panose="020B0604020202020204" pitchFamily="34" charset="0"/>
              </a:rPr>
              <a:t>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Maandag: de school/ het gebouw verkennen dmv spel, de leerlingen krijgen de boeken en de werkboeken mee + Cursus boekkaften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Dinsdag:	 ‘s morgens Ter Apel ontdekken ( Bibliotheek, Klooster, sporthal en sportvelden)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Woensdag: oefenlessen om alvast te wennen aan het “verhuizen” na een les (ander lokaal) , instructies o.a. over het lesrooster door de mentor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Gewenningsperiode ; gebouw, docenten medeleerlingen, toetsen enz.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ouders krijgen een uitnodiging voor een ouderavond voor uitleg over de gang van zaken het eerste jaar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Indicatie prestaties en welbevinden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Indeling studiebegeleiding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Mentoren</a:t>
            </a:r>
            <a:r>
              <a:rPr lang="nl-NL" altLang="en-US" sz="900">
                <a:latin typeface="Arial" panose="020B0604020202020204" pitchFamily="34" charset="0"/>
              </a:rPr>
              <a:t>: eerste aanspreekpunt van leerlingen en ouders bij problemen/ houdt ontwikkeling/vorderingen van leerling in de gaten.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VWO-plusklas: </a:t>
            </a:r>
            <a:r>
              <a:rPr lang="nl-NL" altLang="en-US" sz="900">
                <a:latin typeface="Arial" panose="020B0604020202020204" pitchFamily="34" charset="0"/>
              </a:rPr>
              <a:t>vwo-leerlingen die iets extra’s aan kunnen: wetenschappelijk onderzoek, Latijn en filosofie 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LWOO-groep: </a:t>
            </a:r>
            <a:r>
              <a:rPr lang="nl-NL" altLang="en-US" sz="900">
                <a:latin typeface="Arial" panose="020B0604020202020204" pitchFamily="34" charset="0"/>
              </a:rPr>
              <a:t>vmbo-leerlingen (geplaatst in in TL,KBL BBL-klassen) met extra begeleiding. 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Lwoo-Lln per 2001; officieel licentie per 2006; meer info in een van de volgende dia’s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Ouderspreekavond</a:t>
            </a:r>
            <a:r>
              <a:rPr lang="nl-NL" altLang="en-US" sz="900">
                <a:latin typeface="Arial" panose="020B0604020202020204" pitchFamily="34" charset="0"/>
              </a:rPr>
              <a:t>: met mentor-  contact is het hele jaar door altijd mogelijk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gesprek met vakdocent/mentor:november;rapport 1-, januari-rapport 2, april/mei rapport 3, eindrapport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Diverse activiteiten</a:t>
            </a:r>
            <a:r>
              <a:rPr lang="nl-NL" altLang="en-US" sz="900">
                <a:latin typeface="Arial" panose="020B0604020202020204" pitchFamily="34" charset="0"/>
              </a:rPr>
              <a:t>: introductiedagen; bezoek openbare bib., 2 discofeesten met thema’s, vuurwerkproject, verkeersmarkt, kerstafsluiting, extra sportdagen, waterspeltakel, project roken en project drank.</a:t>
            </a:r>
            <a:endParaRPr lang="nl-NL" altLang="en-US" sz="900" b="1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2626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nl-NL" altLang="en-US" sz="900" b="1" u="sng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2165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nl-NL" altLang="en-US" sz="900" b="1" u="sng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6121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nl-NL" altLang="en-US" sz="900" b="1" u="sng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61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nl-NL" altLang="en-US" sz="900" b="1" u="sng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8585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nl-NL" altLang="en-US" sz="900" b="1" u="sng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5104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nl-NL" altLang="en-US" sz="900" b="1" u="sng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718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Introductiedagen</a:t>
            </a:r>
            <a:r>
              <a:rPr lang="nl-NL" altLang="en-US" sz="900" u="sng">
                <a:latin typeface="Arial" panose="020B0604020202020204" pitchFamily="34" charset="0"/>
              </a:rPr>
              <a:t>:</a:t>
            </a:r>
            <a:r>
              <a:rPr lang="nl-NL" altLang="en-US" sz="900">
                <a:latin typeface="Arial" panose="020B0604020202020204" pitchFamily="34" charset="0"/>
              </a:rPr>
              <a:t>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Maandag: de school/ het gebouw verkennen dmv spel, de leerlingen krijgen de boeken en de werkboeken mee + Cursus boekkaften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Dinsdag:	 ‘s morgens Ter Apel ontdekken ( Bibliotheek, Klooster, sporthal en sportvelden)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Woensdag: oefenlessen om alvast te wennen aan het “verhuizen” na een les (ander lokaal) , instructies o.a. over het lesrooster door de mentor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Gewenningsperiode ; gebouw, docenten medeleerlingen, toetsen enz.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ouders krijgen een uitnodiging voor een ouderavond voor uitleg over de gang van zaken het eerste jaar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Indicatie prestaties en welbevinden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Indeling studiebegeleiding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Mentoren</a:t>
            </a:r>
            <a:r>
              <a:rPr lang="nl-NL" altLang="en-US" sz="900">
                <a:latin typeface="Arial" panose="020B0604020202020204" pitchFamily="34" charset="0"/>
              </a:rPr>
              <a:t>: eerste aanspreekpunt van leerlingen en ouders bij problemen/ houdt ontwikkeling/vorderingen van leerling in de gaten.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VWO-plusklas: </a:t>
            </a:r>
            <a:r>
              <a:rPr lang="nl-NL" altLang="en-US" sz="900">
                <a:latin typeface="Arial" panose="020B0604020202020204" pitchFamily="34" charset="0"/>
              </a:rPr>
              <a:t>vwo-leerlingen die iets extra’s aan kunnen: wetenschappelijk onderzoek, Latijn en filosofie 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LWOO-groep: </a:t>
            </a:r>
            <a:r>
              <a:rPr lang="nl-NL" altLang="en-US" sz="900">
                <a:latin typeface="Arial" panose="020B0604020202020204" pitchFamily="34" charset="0"/>
              </a:rPr>
              <a:t>vmbo-leerlingen (geplaatst in in TL,KBL BBL-klassen) met extra begeleiding. 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Lwoo-Lln per 2001; officieel licentie per 2006; meer info in een van de volgende dia’s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Ouderspreekavond</a:t>
            </a:r>
            <a:r>
              <a:rPr lang="nl-NL" altLang="en-US" sz="900">
                <a:latin typeface="Arial" panose="020B0604020202020204" pitchFamily="34" charset="0"/>
              </a:rPr>
              <a:t>: met mentor-  contact is het hele jaar door altijd mogelijk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gesprek met vakdocent/mentor:november;rapport 1-, januari-rapport 2, april/mei rapport 3, eindrapport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Diverse activiteiten</a:t>
            </a:r>
            <a:r>
              <a:rPr lang="nl-NL" altLang="en-US" sz="900">
                <a:latin typeface="Arial" panose="020B0604020202020204" pitchFamily="34" charset="0"/>
              </a:rPr>
              <a:t>: introductiedagen; bezoek openbare bib., 2 discofeesten met thema’s, vuurwerkproject, verkeersmarkt, kerstafsluiting, extra sportdagen, waterspeltakel, project roken en project drank.</a:t>
            </a:r>
            <a:endParaRPr lang="nl-NL" altLang="en-US" sz="900" b="1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0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Introductiedagen</a:t>
            </a:r>
            <a:r>
              <a:rPr lang="nl-NL" altLang="en-US" sz="900" u="sng">
                <a:latin typeface="Arial" panose="020B0604020202020204" pitchFamily="34" charset="0"/>
              </a:rPr>
              <a:t>:</a:t>
            </a:r>
            <a:r>
              <a:rPr lang="nl-NL" altLang="en-US" sz="900">
                <a:latin typeface="Arial" panose="020B0604020202020204" pitchFamily="34" charset="0"/>
              </a:rPr>
              <a:t>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Maandag: de school/ het gebouw verkennen dmv spel, de leerlingen krijgen de boeken en de werkboeken mee + Cursus boekkaften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Dinsdag:	 ‘s morgens Ter Apel ontdekken ( Bibliotheek, Klooster, sporthal en sportvelden)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Woensdag: oefenlessen om alvast te wennen aan het “verhuizen” na een les (ander lokaal) , instructies o.a. over het lesrooster door de mentor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Gewenningsperiode ; gebouw, docenten medeleerlingen, toetsen enz.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ouders krijgen een uitnodiging voor een ouderavond voor uitleg over de gang van zaken het eerste jaar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Indicatie prestaties en welbevinden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Indeling studiebegeleiding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Mentoren</a:t>
            </a:r>
            <a:r>
              <a:rPr lang="nl-NL" altLang="en-US" sz="900">
                <a:latin typeface="Arial" panose="020B0604020202020204" pitchFamily="34" charset="0"/>
              </a:rPr>
              <a:t>: eerste aanspreekpunt van leerlingen en ouders bij problemen/ houdt ontwikkeling/vorderingen van leerling in de gaten.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VWO-plusklas: </a:t>
            </a:r>
            <a:r>
              <a:rPr lang="nl-NL" altLang="en-US" sz="900">
                <a:latin typeface="Arial" panose="020B0604020202020204" pitchFamily="34" charset="0"/>
              </a:rPr>
              <a:t>vwo-leerlingen die iets extra’s aan kunnen: wetenschappelijk onderzoek, Latijn en filosofie 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LWOO-groep: </a:t>
            </a:r>
            <a:r>
              <a:rPr lang="nl-NL" altLang="en-US" sz="900">
                <a:latin typeface="Arial" panose="020B0604020202020204" pitchFamily="34" charset="0"/>
              </a:rPr>
              <a:t>vmbo-leerlingen (geplaatst in in TL,KBL BBL-klassen) met extra begeleiding. 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Lwoo-Lln per 2001; officieel licentie per 2006; meer info in een van de volgende dia’s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Ouderspreekavond</a:t>
            </a:r>
            <a:r>
              <a:rPr lang="nl-NL" altLang="en-US" sz="900">
                <a:latin typeface="Arial" panose="020B0604020202020204" pitchFamily="34" charset="0"/>
              </a:rPr>
              <a:t>: met mentor-  contact is het hele jaar door altijd mogelijk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gesprek met vakdocent/mentor:november;rapport 1-, januari-rapport 2, april/mei rapport 3, eindrapport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Diverse activiteiten</a:t>
            </a:r>
            <a:r>
              <a:rPr lang="nl-NL" altLang="en-US" sz="900">
                <a:latin typeface="Arial" panose="020B0604020202020204" pitchFamily="34" charset="0"/>
              </a:rPr>
              <a:t>: introductiedagen; bezoek openbare bib., 2 discofeesten met thema’s, vuurwerkproject, verkeersmarkt, kerstafsluiting, extra sportdagen, waterspeltakel, project roken en project drank.</a:t>
            </a:r>
            <a:endParaRPr lang="nl-NL" altLang="en-US" sz="900" b="1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775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Introductiedagen</a:t>
            </a:r>
            <a:r>
              <a:rPr lang="nl-NL" altLang="en-US" sz="900" u="sng">
                <a:latin typeface="Arial" panose="020B0604020202020204" pitchFamily="34" charset="0"/>
              </a:rPr>
              <a:t>:</a:t>
            </a:r>
            <a:r>
              <a:rPr lang="nl-NL" altLang="en-US" sz="900">
                <a:latin typeface="Arial" panose="020B0604020202020204" pitchFamily="34" charset="0"/>
              </a:rPr>
              <a:t>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Maandag: de school/ het gebouw verkennen dmv spel, de leerlingen krijgen de boeken en de werkboeken mee + Cursus boekkaften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Dinsdag:	 ‘s morgens Ter Apel ontdekken ( Bibliotheek, Klooster, sporthal en sportvelden)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Woensdag: oefenlessen om alvast te wennen aan het “verhuizen” na een les (ander lokaal) , instructies o.a. over het lesrooster door de mentor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Gewenningsperiode ; gebouw, docenten medeleerlingen, toetsen enz.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ouders krijgen een uitnodiging voor een ouderavond voor uitleg over de gang van zaken het eerste jaar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Indicatie prestaties en welbevinden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Indeling studiebegeleiding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Mentoren</a:t>
            </a:r>
            <a:r>
              <a:rPr lang="nl-NL" altLang="en-US" sz="900">
                <a:latin typeface="Arial" panose="020B0604020202020204" pitchFamily="34" charset="0"/>
              </a:rPr>
              <a:t>: eerste aanspreekpunt van leerlingen en ouders bij problemen/ houdt ontwikkeling/vorderingen van leerling in de gaten.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VWO-plusklas: </a:t>
            </a:r>
            <a:r>
              <a:rPr lang="nl-NL" altLang="en-US" sz="900">
                <a:latin typeface="Arial" panose="020B0604020202020204" pitchFamily="34" charset="0"/>
              </a:rPr>
              <a:t>vwo-leerlingen die iets extra’s aan kunnen: wetenschappelijk onderzoek, Latijn en filosofie 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LWOO-groep: </a:t>
            </a:r>
            <a:r>
              <a:rPr lang="nl-NL" altLang="en-US" sz="900">
                <a:latin typeface="Arial" panose="020B0604020202020204" pitchFamily="34" charset="0"/>
              </a:rPr>
              <a:t>vmbo-leerlingen (geplaatst in in TL,KBL BBL-klassen) met extra begeleiding. 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Lwoo-Lln per 2001; officieel licentie per 2006; meer info in een van de volgende dia’s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Ouderspreekavond</a:t>
            </a:r>
            <a:r>
              <a:rPr lang="nl-NL" altLang="en-US" sz="900">
                <a:latin typeface="Arial" panose="020B0604020202020204" pitchFamily="34" charset="0"/>
              </a:rPr>
              <a:t>: met mentor-  contact is het hele jaar door altijd mogelijk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gesprek met vakdocent/mentor:november;rapport 1-, januari-rapport 2, april/mei rapport 3, eindrapport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Diverse activiteiten</a:t>
            </a:r>
            <a:r>
              <a:rPr lang="nl-NL" altLang="en-US" sz="900">
                <a:latin typeface="Arial" panose="020B0604020202020204" pitchFamily="34" charset="0"/>
              </a:rPr>
              <a:t>: introductiedagen; bezoek openbare bib., 2 discofeesten met thema’s, vuurwerkproject, verkeersmarkt, kerstafsluiting, extra sportdagen, waterspeltakel, project roken en project drank.</a:t>
            </a:r>
            <a:endParaRPr lang="nl-NL" altLang="en-US" sz="900" b="1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273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Introductiedagen</a:t>
            </a:r>
            <a:r>
              <a:rPr lang="nl-NL" altLang="en-US" sz="900" u="sng">
                <a:latin typeface="Arial" panose="020B0604020202020204" pitchFamily="34" charset="0"/>
              </a:rPr>
              <a:t>:</a:t>
            </a:r>
            <a:r>
              <a:rPr lang="nl-NL" altLang="en-US" sz="900">
                <a:latin typeface="Arial" panose="020B0604020202020204" pitchFamily="34" charset="0"/>
              </a:rPr>
              <a:t>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Maandag: de school/ het gebouw verkennen dmv spel, de leerlingen krijgen de boeken en de werkboeken mee + Cursus boekkaften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Dinsdag:	 ‘s morgens Ter Apel ontdekken ( Bibliotheek, Klooster, sporthal en sportvelden)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Woensdag: oefenlessen om alvast te wennen aan het “verhuizen” na een les (ander lokaal) , instructies o.a. over het lesrooster door de mentor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Gewenningsperiode ; gebouw, docenten medeleerlingen, toetsen enz.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ouders krijgen een uitnodiging voor een ouderavond voor uitleg over de gang van zaken het eerste jaar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Indicatie prestaties en welbevinden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Indeling studiebegeleiding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Mentoren</a:t>
            </a:r>
            <a:r>
              <a:rPr lang="nl-NL" altLang="en-US" sz="900">
                <a:latin typeface="Arial" panose="020B0604020202020204" pitchFamily="34" charset="0"/>
              </a:rPr>
              <a:t>: eerste aanspreekpunt van leerlingen en ouders bij problemen/ houdt ontwikkeling/vorderingen van leerling in de gaten.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VWO-plusklas: </a:t>
            </a:r>
            <a:r>
              <a:rPr lang="nl-NL" altLang="en-US" sz="900">
                <a:latin typeface="Arial" panose="020B0604020202020204" pitchFamily="34" charset="0"/>
              </a:rPr>
              <a:t>vwo-leerlingen die iets extra’s aan kunnen: wetenschappelijk onderzoek, Latijn en filosofie 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LWOO-groep: </a:t>
            </a:r>
            <a:r>
              <a:rPr lang="nl-NL" altLang="en-US" sz="900">
                <a:latin typeface="Arial" panose="020B0604020202020204" pitchFamily="34" charset="0"/>
              </a:rPr>
              <a:t>vmbo-leerlingen (geplaatst in in TL,KBL BBL-klassen) met extra begeleiding. 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Lwoo-Lln per 2001; officieel licentie per 2006; meer info in een van de volgende dia’s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Ouderspreekavond</a:t>
            </a:r>
            <a:r>
              <a:rPr lang="nl-NL" altLang="en-US" sz="900">
                <a:latin typeface="Arial" panose="020B0604020202020204" pitchFamily="34" charset="0"/>
              </a:rPr>
              <a:t>: met mentor-  contact is het hele jaar door altijd mogelijk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gesprek met vakdocent/mentor:november;rapport 1-, januari-rapport 2, april/mei rapport 3, eindrapport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Diverse activiteiten</a:t>
            </a:r>
            <a:r>
              <a:rPr lang="nl-NL" altLang="en-US" sz="900">
                <a:latin typeface="Arial" panose="020B0604020202020204" pitchFamily="34" charset="0"/>
              </a:rPr>
              <a:t>: introductiedagen; bezoek openbare bib., 2 discofeesten met thema’s, vuurwerkproject, verkeersmarkt, kerstafsluiting, extra sportdagen, waterspeltakel, project roken en project drank.</a:t>
            </a:r>
            <a:endParaRPr lang="nl-NL" altLang="en-US" sz="900" b="1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989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Introductiedagen</a:t>
            </a:r>
            <a:r>
              <a:rPr lang="nl-NL" altLang="en-US" sz="900" u="sng">
                <a:latin typeface="Arial" panose="020B0604020202020204" pitchFamily="34" charset="0"/>
              </a:rPr>
              <a:t>:</a:t>
            </a:r>
            <a:r>
              <a:rPr lang="nl-NL" altLang="en-US" sz="900">
                <a:latin typeface="Arial" panose="020B0604020202020204" pitchFamily="34" charset="0"/>
              </a:rPr>
              <a:t>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Maandag: de school/ het gebouw verkennen dmv spel, de leerlingen krijgen de boeken en de werkboeken mee + Cursus boekkaften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Dinsdag:	 ‘s morgens Ter Apel ontdekken ( Bibliotheek, Klooster, sporthal en sportvelden)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Woensdag: oefenlessen om alvast te wennen aan het “verhuizen” na een les (ander lokaal) , instructies o.a. over het lesrooster door de mentor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Gewenningsperiode ; gebouw, docenten medeleerlingen, toetsen enz.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ouders krijgen een uitnodiging voor een ouderavond voor uitleg over de gang van zaken het eerste jaar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Indicatie prestaties en welbevinden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Indeling studiebegeleiding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Mentoren</a:t>
            </a:r>
            <a:r>
              <a:rPr lang="nl-NL" altLang="en-US" sz="900">
                <a:latin typeface="Arial" panose="020B0604020202020204" pitchFamily="34" charset="0"/>
              </a:rPr>
              <a:t>: eerste aanspreekpunt van leerlingen en ouders bij problemen/ houdt ontwikkeling/vorderingen van leerling in de gaten.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VWO-plusklas: </a:t>
            </a:r>
            <a:r>
              <a:rPr lang="nl-NL" altLang="en-US" sz="900">
                <a:latin typeface="Arial" panose="020B0604020202020204" pitchFamily="34" charset="0"/>
              </a:rPr>
              <a:t>vwo-leerlingen die iets extra’s aan kunnen: wetenschappelijk onderzoek, Latijn en filosofie 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LWOO-groep: </a:t>
            </a:r>
            <a:r>
              <a:rPr lang="nl-NL" altLang="en-US" sz="900">
                <a:latin typeface="Arial" panose="020B0604020202020204" pitchFamily="34" charset="0"/>
              </a:rPr>
              <a:t>vmbo-leerlingen (geplaatst in in TL,KBL BBL-klassen) met extra begeleiding. 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Lwoo-Lln per 2001; officieel licentie per 2006; meer info in een van de volgende dia’s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Ouderspreekavond</a:t>
            </a:r>
            <a:r>
              <a:rPr lang="nl-NL" altLang="en-US" sz="900">
                <a:latin typeface="Arial" panose="020B0604020202020204" pitchFamily="34" charset="0"/>
              </a:rPr>
              <a:t>: met mentor-  contact is het hele jaar door altijd mogelijk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gesprek met vakdocent/mentor:november;rapport 1-, januari-rapport 2, april/mei rapport 3, eindrapport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Diverse activiteiten</a:t>
            </a:r>
            <a:r>
              <a:rPr lang="nl-NL" altLang="en-US" sz="900">
                <a:latin typeface="Arial" panose="020B0604020202020204" pitchFamily="34" charset="0"/>
              </a:rPr>
              <a:t>: introductiedagen; bezoek openbare bib., 2 discofeesten met thema’s, vuurwerkproject, verkeersmarkt, kerstafsluiting, extra sportdagen, waterspeltakel, project roken en project drank.</a:t>
            </a:r>
            <a:endParaRPr lang="nl-NL" altLang="en-US" sz="900" b="1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725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E34D-782D-4EA1-A5AA-CB1BC6029FA2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938" y="4140200"/>
            <a:ext cx="6313487" cy="486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Introductiedagen</a:t>
            </a:r>
            <a:r>
              <a:rPr lang="nl-NL" altLang="en-US" sz="900" u="sng">
                <a:latin typeface="Arial" panose="020B0604020202020204" pitchFamily="34" charset="0"/>
              </a:rPr>
              <a:t>:</a:t>
            </a:r>
            <a:r>
              <a:rPr lang="nl-NL" altLang="en-US" sz="900">
                <a:latin typeface="Arial" panose="020B0604020202020204" pitchFamily="34" charset="0"/>
              </a:rPr>
              <a:t>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Maandag: de school/ het gebouw verkennen dmv spel, de leerlingen krijgen de boeken en de werkboeken mee + Cursus boekkaften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Dinsdag:	 ‘s morgens Ter Apel ontdekken ( Bibliotheek, Klooster, sporthal en sportvelden) 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Woensdag: oefenlessen om alvast te wennen aan het “verhuizen” na een les (ander lokaal) , instructies o.a. over het lesrooster door de mentor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Gewenningsperiode ; gebouw, docenten medeleerlingen, toetsen enz.</a:t>
            </a:r>
          </a:p>
          <a:p>
            <a:pPr marL="228600" indent="-228600" eaLnBrk="1" hangingPunct="1"/>
            <a:endParaRPr lang="nl-NL" altLang="en-US" sz="900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ouders krijgen een uitnodiging voor een ouderavond voor uitleg over de gang van zaken het eerste jaar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Indicatie prestaties en welbevinden</a:t>
            </a:r>
          </a:p>
          <a:p>
            <a:pPr marL="228600" indent="-228600" eaLnBrk="1" hangingPunct="1">
              <a:buFontTx/>
              <a:buChar char="•"/>
            </a:pPr>
            <a:r>
              <a:rPr lang="nl-NL" altLang="en-US" sz="900">
                <a:latin typeface="Arial" panose="020B0604020202020204" pitchFamily="34" charset="0"/>
              </a:rPr>
              <a:t>Indeling studiebegeleiding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Mentoren</a:t>
            </a:r>
            <a:r>
              <a:rPr lang="nl-NL" altLang="en-US" sz="900">
                <a:latin typeface="Arial" panose="020B0604020202020204" pitchFamily="34" charset="0"/>
              </a:rPr>
              <a:t>: eerste aanspreekpunt van leerlingen en ouders bij problemen/ houdt ontwikkeling/vorderingen van leerling in de gaten.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VWO-plusklas: </a:t>
            </a:r>
            <a:r>
              <a:rPr lang="nl-NL" altLang="en-US" sz="900">
                <a:latin typeface="Arial" panose="020B0604020202020204" pitchFamily="34" charset="0"/>
              </a:rPr>
              <a:t>vwo-leerlingen die iets extra’s aan kunnen: wetenschappelijk onderzoek, Latijn en filosofie 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LWOO-groep: </a:t>
            </a:r>
            <a:r>
              <a:rPr lang="nl-NL" altLang="en-US" sz="900">
                <a:latin typeface="Arial" panose="020B0604020202020204" pitchFamily="34" charset="0"/>
              </a:rPr>
              <a:t>vmbo-leerlingen (geplaatst in in TL,KBL BBL-klassen) met extra begeleiding. 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Lwoo-Lln per 2001; officieel licentie per 2006; meer info in een van de volgende dia’s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Ouderspreekavond</a:t>
            </a:r>
            <a:r>
              <a:rPr lang="nl-NL" altLang="en-US" sz="900">
                <a:latin typeface="Arial" panose="020B0604020202020204" pitchFamily="34" charset="0"/>
              </a:rPr>
              <a:t>: met mentor-  contact is het hele jaar door altijd mogelijk</a:t>
            </a:r>
          </a:p>
          <a:p>
            <a:pPr marL="228600" indent="-228600" eaLnBrk="1" hangingPunct="1"/>
            <a:r>
              <a:rPr lang="nl-NL" altLang="en-US" sz="900">
                <a:latin typeface="Arial" panose="020B0604020202020204" pitchFamily="34" charset="0"/>
              </a:rPr>
              <a:t>gesprek met vakdocent/mentor:november;rapport 1-, januari-rapport 2, april/mei rapport 3, eindrapport</a:t>
            </a:r>
          </a:p>
          <a:p>
            <a:pPr marL="228600" indent="-228600" eaLnBrk="1" hangingPunct="1"/>
            <a:r>
              <a:rPr lang="nl-NL" altLang="en-US" sz="900" b="1" u="sng">
                <a:latin typeface="Arial" panose="020B0604020202020204" pitchFamily="34" charset="0"/>
              </a:rPr>
              <a:t>Diverse activiteiten</a:t>
            </a:r>
            <a:r>
              <a:rPr lang="nl-NL" altLang="en-US" sz="900">
                <a:latin typeface="Arial" panose="020B0604020202020204" pitchFamily="34" charset="0"/>
              </a:rPr>
              <a:t>: introductiedagen; bezoek openbare bib., 2 discofeesten met thema’s, vuurwerkproject, verkeersmarkt, kerstafsluiting, extra sportdagen, waterspeltakel, project roken en project drank.</a:t>
            </a:r>
            <a:endParaRPr lang="nl-NL" altLang="en-US" sz="900" b="1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071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2EBE-D95E-4BAA-BC14-D0A2EF74D34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8516-7CF5-4D79-8CF9-82A39656F2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39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2EBE-D95E-4BAA-BC14-D0A2EF74D34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8516-7CF5-4D79-8CF9-82A39656F2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12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2EBE-D95E-4BAA-BC14-D0A2EF74D34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8516-7CF5-4D79-8CF9-82A39656F2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20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AF487-811A-4F57-8670-959E1ED9F9F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398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2EBE-D95E-4BAA-BC14-D0A2EF74D34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8516-7CF5-4D79-8CF9-82A39656F2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94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2EBE-D95E-4BAA-BC14-D0A2EF74D34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8516-7CF5-4D79-8CF9-82A39656F2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24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2EBE-D95E-4BAA-BC14-D0A2EF74D34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8516-7CF5-4D79-8CF9-82A39656F2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42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2EBE-D95E-4BAA-BC14-D0A2EF74D34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8516-7CF5-4D79-8CF9-82A39656F2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80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2EBE-D95E-4BAA-BC14-D0A2EF74D34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8516-7CF5-4D79-8CF9-82A39656F2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09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2EBE-D95E-4BAA-BC14-D0A2EF74D34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8516-7CF5-4D79-8CF9-82A39656F2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76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2EBE-D95E-4BAA-BC14-D0A2EF74D34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8516-7CF5-4D79-8CF9-82A39656F2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38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2EBE-D95E-4BAA-BC14-D0A2EF74D34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8516-7CF5-4D79-8CF9-82A39656F2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38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02EBE-D95E-4BAA-BC14-D0A2EF74D34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68516-7CF5-4D79-8CF9-82A39656F2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6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ompas.nl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7ZmvEAOQg0?feature=oembed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sgterapel.nl/decanaat-vmbo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customXml" Target="../ink/ink6.xml"/><Relationship Id="rId18" Type="http://schemas.openxmlformats.org/officeDocument/2006/relationships/image" Target="../media/image25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22.png"/><Relationship Id="rId17" Type="http://schemas.openxmlformats.org/officeDocument/2006/relationships/customXml" Target="../ink/ink8.xml"/><Relationship Id="rId2" Type="http://schemas.openxmlformats.org/officeDocument/2006/relationships/image" Target="../media/image16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customXml" Target="../ink/ink4.xml"/><Relationship Id="rId1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11" y="-333887"/>
            <a:ext cx="12271248" cy="879029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24" y="-45227"/>
            <a:ext cx="7242048" cy="7534164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7050024" y="4061259"/>
            <a:ext cx="498200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Samen bouwen </a:t>
            </a:r>
          </a:p>
          <a:p>
            <a:pPr algn="ctr"/>
            <a:r>
              <a:rPr lang="nl-NL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aan de toekomst</a:t>
            </a:r>
          </a:p>
        </p:txBody>
      </p:sp>
    </p:spTree>
    <p:extLst>
      <p:ext uri="{BB962C8B-B14F-4D97-AF65-F5344CB8AC3E}">
        <p14:creationId xmlns:p14="http://schemas.microsoft.com/office/powerpoint/2010/main" val="2409262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0" y="0"/>
            <a:ext cx="9756396" cy="583955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000" b="1" dirty="0">
                <a:solidFill>
                  <a:schemeClr val="bg1"/>
                </a:solidFill>
              </a:rPr>
              <a:t>  Profielen mavo</a:t>
            </a: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67199-933E-FA49-AFC1-E80C17EE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 err="1">
                <a:solidFill>
                  <a:srgbClr val="7A222E"/>
                </a:solidFill>
              </a:rPr>
              <a:t>isk</a:t>
            </a:r>
            <a:endParaRPr lang="nl-NL" dirty="0">
              <a:solidFill>
                <a:srgbClr val="7A222E"/>
              </a:solidFill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749D8A8C-B23E-46F0-8FB6-83C489D98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694" y="1272323"/>
            <a:ext cx="9489702" cy="294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buNone/>
            </a:pPr>
            <a:r>
              <a:rPr lang="nl-NL" altLang="en-US" b="1" dirty="0">
                <a:solidFill>
                  <a:schemeClr val="bg1"/>
                </a:solidFill>
                <a:latin typeface="+mn-lt"/>
              </a:rPr>
              <a:t>Profiel Groen</a:t>
            </a:r>
          </a:p>
          <a:p>
            <a:pPr fontAlgn="base">
              <a:buNone/>
            </a:pPr>
            <a:endParaRPr lang="nl-NL" altLang="en-US" dirty="0">
              <a:solidFill>
                <a:schemeClr val="bg1"/>
              </a:solidFill>
              <a:latin typeface="+mn-lt"/>
            </a:endParaRPr>
          </a:p>
          <a:p>
            <a:pPr fontAlgn="base">
              <a:buNone/>
            </a:pPr>
            <a:r>
              <a:rPr lang="nl-NL" altLang="en-US" dirty="0">
                <a:solidFill>
                  <a:schemeClr val="bg1"/>
                </a:solidFill>
                <a:latin typeface="+mn-lt"/>
              </a:rPr>
              <a:t>Verplichte vakken:</a:t>
            </a:r>
          </a:p>
          <a:p>
            <a:pPr marL="457200" indent="-457200" fontAlgn="base"/>
            <a:r>
              <a:rPr lang="nl-NL" altLang="en-US" dirty="0">
                <a:solidFill>
                  <a:schemeClr val="bg1"/>
                </a:solidFill>
                <a:latin typeface="+mn-lt"/>
              </a:rPr>
              <a:t>Wiskunde</a:t>
            </a:r>
          </a:p>
          <a:p>
            <a:pPr marL="457200" indent="-457200" fontAlgn="base"/>
            <a:r>
              <a:rPr lang="nl-NL" altLang="en-US" dirty="0">
                <a:solidFill>
                  <a:schemeClr val="bg1"/>
                </a:solidFill>
                <a:latin typeface="+mn-lt"/>
              </a:rPr>
              <a:t>Biologie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75AB5E2-D8B4-C4A7-CA55-D307BCEEF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380" y="1616675"/>
            <a:ext cx="5493492" cy="366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09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0" y="0"/>
            <a:ext cx="9756396" cy="583955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000" b="1" dirty="0">
                <a:solidFill>
                  <a:schemeClr val="bg1"/>
                </a:solidFill>
              </a:rPr>
              <a:t>  Profielen mavo</a:t>
            </a: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67199-933E-FA49-AFC1-E80C17EE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 err="1">
                <a:solidFill>
                  <a:srgbClr val="7A222E"/>
                </a:solidFill>
              </a:rPr>
              <a:t>isk</a:t>
            </a:r>
            <a:endParaRPr lang="nl-NL" dirty="0">
              <a:solidFill>
                <a:srgbClr val="7A222E"/>
              </a:solidFill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749D8A8C-B23E-46F0-8FB6-83C489D98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694" y="1272323"/>
            <a:ext cx="948970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buNone/>
            </a:pPr>
            <a:r>
              <a:rPr lang="pt-BR" dirty="0">
                <a:solidFill>
                  <a:schemeClr val="bg1"/>
                </a:solidFill>
                <a:latin typeface="Arial" charset="0"/>
              </a:rPr>
              <a:t>Naast de 2 verplichte profielvakken kies je nog </a:t>
            </a:r>
            <a:r>
              <a:rPr lang="pt-BR" b="1" i="1" u="sng" dirty="0">
                <a:solidFill>
                  <a:schemeClr val="bg1"/>
                </a:solidFill>
                <a:latin typeface="Arial" charset="0"/>
              </a:rPr>
              <a:t>twee</a:t>
            </a:r>
            <a:r>
              <a:rPr lang="pt-BR" dirty="0">
                <a:solidFill>
                  <a:schemeClr val="bg1"/>
                </a:solidFill>
                <a:latin typeface="Arial" charset="0"/>
              </a:rPr>
              <a:t> vakken. Deze keuze is afhankelijk van het gekozen profiel. (zie keuzeformulier)</a:t>
            </a:r>
          </a:p>
          <a:p>
            <a:pPr fontAlgn="base">
              <a:buNone/>
            </a:pPr>
            <a:endParaRPr lang="pt-BR" dirty="0">
              <a:solidFill>
                <a:schemeClr val="bg1"/>
              </a:solidFill>
              <a:latin typeface="Arial" charset="0"/>
            </a:endParaRPr>
          </a:p>
          <a:p>
            <a:pPr fontAlgn="base">
              <a:buNone/>
            </a:pPr>
            <a:r>
              <a:rPr lang="pt-BR" dirty="0">
                <a:solidFill>
                  <a:schemeClr val="bg1"/>
                </a:solidFill>
                <a:latin typeface="Arial" charset="0"/>
              </a:rPr>
              <a:t>Nederlands en Engels zijn verplicht.</a:t>
            </a:r>
          </a:p>
          <a:p>
            <a:pPr fontAlgn="base">
              <a:buNone/>
            </a:pPr>
            <a:r>
              <a:rPr lang="pt-BR" dirty="0">
                <a:solidFill>
                  <a:schemeClr val="bg1"/>
                </a:solidFill>
                <a:latin typeface="Arial" charset="0"/>
              </a:rPr>
              <a:t>LO, maatschappij</a:t>
            </a:r>
          </a:p>
          <a:p>
            <a:pPr fontAlgn="base">
              <a:buNone/>
            </a:pPr>
            <a:endParaRPr kumimoji="0" lang="pt-BR" altLang="en-US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</a:endParaRPr>
          </a:p>
          <a:p>
            <a:pPr fontAlgn="base">
              <a:buNone/>
            </a:pPr>
            <a:endParaRPr kumimoji="0" lang="nl-NL" altLang="en-US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4291857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0" y="0"/>
            <a:ext cx="9756396" cy="583955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000" b="1" dirty="0">
                <a:solidFill>
                  <a:schemeClr val="bg1"/>
                </a:solidFill>
              </a:rPr>
              <a:t>  Profielen mavo</a:t>
            </a:r>
            <a:endParaRPr lang="nl-NL" sz="4000" dirty="0"/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67199-933E-FA49-AFC1-E80C17EE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 err="1">
                <a:solidFill>
                  <a:srgbClr val="7A222E"/>
                </a:solidFill>
              </a:rPr>
              <a:t>isk</a:t>
            </a:r>
            <a:endParaRPr lang="nl-NL" dirty="0">
              <a:solidFill>
                <a:srgbClr val="7A222E"/>
              </a:solidFill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749D8A8C-B23E-46F0-8FB6-83C489D98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694" y="1272323"/>
            <a:ext cx="9489702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Meerdere profielen</a:t>
            </a:r>
          </a:p>
          <a:p>
            <a:pPr lvl="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pt-BR" sz="2800" dirty="0">
                <a:solidFill>
                  <a:schemeClr val="bg1"/>
                </a:solidFill>
                <a:latin typeface="+mn-lt"/>
              </a:rPr>
              <a:t>wi+nask1+bi			Techniek, Z&amp;W, Groen</a:t>
            </a:r>
            <a:br>
              <a:rPr lang="pt-BR" sz="2800" dirty="0">
                <a:solidFill>
                  <a:schemeClr val="bg1"/>
                </a:solidFill>
                <a:latin typeface="+mn-lt"/>
              </a:rPr>
            </a:br>
            <a:r>
              <a:rPr lang="pt-BR" sz="2800" dirty="0">
                <a:solidFill>
                  <a:schemeClr val="bg1"/>
                </a:solidFill>
                <a:latin typeface="+mn-lt"/>
              </a:rPr>
              <a:t>wi+bi+ec			Economie, Z&amp;W, Groen</a:t>
            </a:r>
            <a:br>
              <a:rPr lang="pt-BR" sz="2800" dirty="0">
                <a:solidFill>
                  <a:schemeClr val="bg1"/>
                </a:solidFill>
                <a:latin typeface="+mn-lt"/>
              </a:rPr>
            </a:br>
            <a:r>
              <a:rPr lang="pt-BR" sz="2800" dirty="0">
                <a:solidFill>
                  <a:schemeClr val="bg1"/>
                </a:solidFill>
                <a:latin typeface="+mn-lt"/>
              </a:rPr>
              <a:t>bi+ec+gs/ak+du/fa		Economie, Z&amp;W</a:t>
            </a:r>
          </a:p>
          <a:p>
            <a:pPr lvl="0">
              <a:lnSpc>
                <a:spcPct val="150000"/>
              </a:lnSpc>
              <a:spcBef>
                <a:spcPct val="0"/>
              </a:spcBef>
              <a:buNone/>
              <a:defRPr/>
            </a:pPr>
            <a:endParaRPr kumimoji="0" lang="pt-BR" altLang="en-US" sz="28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pt-BR" altLang="en-US" sz="2800" dirty="0">
                <a:solidFill>
                  <a:schemeClr val="bg1"/>
                </a:solidFill>
                <a:latin typeface="+mn-lt"/>
              </a:rPr>
              <a:t>Met je diploma toelaatbaar tot alle niveau 3 en 4 opleidingen,</a:t>
            </a:r>
            <a:endParaRPr lang="nl-NL" altLang="en-US" sz="2800" dirty="0">
              <a:solidFill>
                <a:schemeClr val="bg1"/>
              </a:solidFill>
              <a:latin typeface="+mn-lt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pt-BR" altLang="en-US" sz="2800" dirty="0">
                <a:solidFill>
                  <a:schemeClr val="bg1"/>
                </a:solidFill>
                <a:latin typeface="+mn-lt"/>
              </a:rPr>
              <a:t>ongeacht je gekozen profiel</a:t>
            </a:r>
          </a:p>
        </p:txBody>
      </p:sp>
    </p:spTree>
    <p:extLst>
      <p:ext uri="{BB962C8B-B14F-4D97-AF65-F5344CB8AC3E}">
        <p14:creationId xmlns:p14="http://schemas.microsoft.com/office/powerpoint/2010/main" val="3387712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0" y="1764145"/>
            <a:ext cx="6737063" cy="40754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8176381" cy="17641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600" dirty="0"/>
              <a:t>  </a:t>
            </a:r>
            <a:r>
              <a:rPr lang="nl-NL" sz="3600" b="1" dirty="0"/>
              <a:t>Loopbaan oriëntatie en begeleiding</a:t>
            </a:r>
          </a:p>
          <a:p>
            <a:r>
              <a:rPr lang="nl-NL" sz="3600" b="1" dirty="0"/>
              <a:t>			(LOB)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66694" y="1874728"/>
            <a:ext cx="592197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3525" indent="-263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0725" indent="-263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kumimoji="0" lang="nl-NL" altLang="en-US" sz="2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Het is natuurlijk erg lastig voor een leerling uit klas 3 om de juiste keuze(s) te maken.</a:t>
            </a:r>
            <a:endParaRPr lang="nl-NL" altLang="en-US" sz="2800" dirty="0">
              <a:solidFill>
                <a:schemeClr val="bg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nl-NL" altLang="en-US" sz="2800" dirty="0" err="1">
                <a:solidFill>
                  <a:schemeClr val="bg1"/>
                </a:solidFill>
                <a:latin typeface="+mn-lt"/>
              </a:rPr>
              <a:t>Qompas</a:t>
            </a:r>
            <a:r>
              <a:rPr lang="nl-NL" altLang="en-US" sz="2800" dirty="0">
                <a:solidFill>
                  <a:schemeClr val="bg1"/>
                </a:solidFill>
                <a:latin typeface="+mn-lt"/>
              </a:rPr>
              <a:t> (</a:t>
            </a:r>
            <a:r>
              <a:rPr lang="nl-NL" altLang="en-US" sz="2800" dirty="0">
                <a:solidFill>
                  <a:srgbClr val="FFFF00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www.qompas.nl</a:t>
            </a:r>
            <a:r>
              <a:rPr lang="nl-NL" altLang="en-US" sz="2800" dirty="0">
                <a:solidFill>
                  <a:schemeClr val="bg1"/>
                </a:solidFill>
                <a:latin typeface="+mn-lt"/>
              </a:rPr>
              <a:t>)</a:t>
            </a:r>
          </a:p>
          <a:p>
            <a:pPr>
              <a:spcBef>
                <a:spcPct val="0"/>
              </a:spcBef>
              <a:defRPr/>
            </a:pPr>
            <a:r>
              <a:rPr lang="nl-NL" altLang="en-US" sz="2800" dirty="0">
                <a:solidFill>
                  <a:schemeClr val="bg1"/>
                </a:solidFill>
                <a:latin typeface="+mn-lt"/>
              </a:rPr>
              <a:t>Opdrachten: school en thuis</a:t>
            </a:r>
          </a:p>
          <a:p>
            <a:pPr>
              <a:spcBef>
                <a:spcPct val="0"/>
              </a:spcBef>
              <a:defRPr/>
            </a:pPr>
            <a:r>
              <a:rPr lang="nl-NL" altLang="en-US" sz="2800" dirty="0">
                <a:solidFill>
                  <a:schemeClr val="bg1"/>
                </a:solidFill>
                <a:latin typeface="+mn-lt"/>
              </a:rPr>
              <a:t>Decaan en coach</a:t>
            </a:r>
          </a:p>
          <a:p>
            <a:pPr>
              <a:spcBef>
                <a:spcPct val="0"/>
              </a:spcBef>
              <a:defRPr/>
            </a:pPr>
            <a:r>
              <a:rPr kumimoji="0" lang="nl-NL" altLang="en-US" sz="2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Loopbaandossier </a:t>
            </a:r>
          </a:p>
          <a:p>
            <a:pPr>
              <a:spcBef>
                <a:spcPct val="0"/>
              </a:spcBef>
              <a:defRPr/>
            </a:pPr>
            <a:r>
              <a:rPr lang="nl-NL" altLang="en-US" sz="2800" dirty="0">
                <a:solidFill>
                  <a:schemeClr val="bg1"/>
                </a:solidFill>
                <a:latin typeface="+mn-lt"/>
              </a:rPr>
              <a:t>On Stage 12 maart en 28 maart</a:t>
            </a:r>
            <a:endParaRPr kumimoji="0" lang="nl-NL" altLang="en-US" sz="28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 err="1">
                <a:solidFill>
                  <a:srgbClr val="7A222E"/>
                </a:solidFill>
              </a:rPr>
              <a:t>isk</a:t>
            </a:r>
            <a:endParaRPr lang="nl-NL" dirty="0">
              <a:solidFill>
                <a:srgbClr val="7A222E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7AD8862-A628-B2B6-1660-3D9F38C03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85106" y="4404348"/>
            <a:ext cx="6288340" cy="4443661"/>
          </a:xfrm>
          <a:prstGeom prst="rect">
            <a:avLst/>
          </a:prstGeom>
        </p:spPr>
      </p:pic>
      <p:pic>
        <p:nvPicPr>
          <p:cNvPr id="1026" name="Picture 2" descr="Van Mavo (VMBO) naar HAVO">
            <a:extLst>
              <a:ext uri="{FF2B5EF4-FFF2-40B4-BE49-F238E27FC236}">
                <a16:creationId xmlns:a16="http://schemas.microsoft.com/office/drawing/2014/main" id="{E79474DB-6CE7-C22C-1C7A-9403DC69B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809" y="833841"/>
            <a:ext cx="3323861" cy="46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979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0" y="1764145"/>
            <a:ext cx="6737063" cy="40754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rgbClr val="00B0F0"/>
                </a:solidFill>
              </a:rPr>
              <a:t>https://www.youtube.com/watch?v=Q7ZmvEAOQg0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8176381" cy="17641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600" dirty="0"/>
              <a:t>  </a:t>
            </a:r>
            <a:r>
              <a:rPr lang="nl-NL" sz="3600" b="1" dirty="0"/>
              <a:t>Loopbaan oriëntatie en begeleiding</a:t>
            </a:r>
          </a:p>
          <a:p>
            <a:r>
              <a:rPr lang="nl-NL" sz="3600" b="1" dirty="0"/>
              <a:t>			(LOB)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66694" y="1874728"/>
            <a:ext cx="592197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3525" indent="-263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0725" indent="-263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endParaRPr lang="nl-NL" altLang="en-US" sz="2800" dirty="0">
              <a:solidFill>
                <a:schemeClr val="bg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nl-NL" altLang="en-US" sz="2800" dirty="0">
                <a:solidFill>
                  <a:schemeClr val="bg1"/>
                </a:solidFill>
                <a:latin typeface="+mn-lt"/>
              </a:rPr>
              <a:t>On Stage 12 maart en 28 maart</a:t>
            </a:r>
            <a:endParaRPr kumimoji="0" lang="nl-NL" altLang="en-US" sz="28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 err="1">
                <a:solidFill>
                  <a:srgbClr val="7A222E"/>
                </a:solidFill>
              </a:rPr>
              <a:t>isk</a:t>
            </a:r>
            <a:endParaRPr lang="nl-NL" dirty="0">
              <a:solidFill>
                <a:srgbClr val="7A222E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7AD8862-A628-B2B6-1660-3D9F38C03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85106" y="4404348"/>
            <a:ext cx="6288340" cy="4443661"/>
          </a:xfrm>
          <a:prstGeom prst="rect">
            <a:avLst/>
          </a:prstGeom>
        </p:spPr>
      </p:pic>
      <p:pic>
        <p:nvPicPr>
          <p:cNvPr id="1026" name="Picture 2" descr="Van Mavo (VMBO) naar HAVO">
            <a:extLst>
              <a:ext uri="{FF2B5EF4-FFF2-40B4-BE49-F238E27FC236}">
                <a16:creationId xmlns:a16="http://schemas.microsoft.com/office/drawing/2014/main" id="{E79474DB-6CE7-C22C-1C7A-9403DC69B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809" y="833841"/>
            <a:ext cx="3323861" cy="46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nlinemedia 2" title="Regio Assen On Stage - aftermovie 2023">
            <a:hlinkClick r:id="" action="ppaction://media"/>
            <a:extLst>
              <a:ext uri="{FF2B5EF4-FFF2-40B4-BE49-F238E27FC236}">
                <a16:creationId xmlns:a16="http://schemas.microsoft.com/office/drawing/2014/main" id="{8AA75D00-7BAD-046E-1900-28F74D5952D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0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0" y="0"/>
            <a:ext cx="9756396" cy="583955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nl-NL" altLang="en-US" sz="2800" dirty="0">
              <a:solidFill>
                <a:schemeClr val="bg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000" b="1" dirty="0">
                <a:solidFill>
                  <a:schemeClr val="bg1"/>
                </a:solidFill>
              </a:rPr>
              <a:t>  MBO</a:t>
            </a:r>
            <a:endParaRPr lang="nl-NL" sz="4000" dirty="0"/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67199-933E-FA49-AFC1-E80C17EE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 err="1">
                <a:solidFill>
                  <a:srgbClr val="7A222E"/>
                </a:solidFill>
              </a:rPr>
              <a:t>isk</a:t>
            </a:r>
            <a:endParaRPr lang="nl-NL" dirty="0">
              <a:solidFill>
                <a:srgbClr val="7A222E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353472A-7004-6B0A-C3D9-F7D014527BB8}"/>
              </a:ext>
            </a:extLst>
          </p:cNvPr>
          <p:cNvSpPr txBox="1"/>
          <p:nvPr/>
        </p:nvSpPr>
        <p:spPr>
          <a:xfrm>
            <a:off x="675158" y="1717361"/>
            <a:ext cx="76409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nl-NL" altLang="en-US" sz="2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BBL leidt op voor mbo niveau 2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nl-NL" altLang="en-US" sz="2800" dirty="0">
                <a:solidFill>
                  <a:schemeClr val="bg1"/>
                </a:solidFill>
                <a:latin typeface="+mn-lt"/>
              </a:rPr>
              <a:t>KBL leidt op voor niveau 3 of 4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nl-NL" altLang="en-US" sz="2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Mavo leidt op voor ni</a:t>
            </a:r>
            <a:r>
              <a:rPr lang="nl-NL" altLang="en-US" sz="2800" dirty="0" err="1">
                <a:solidFill>
                  <a:schemeClr val="bg1"/>
                </a:solidFill>
                <a:latin typeface="+mn-lt"/>
              </a:rPr>
              <a:t>veau</a:t>
            </a:r>
            <a:r>
              <a:rPr lang="nl-NL" altLang="en-US" sz="2800" dirty="0">
                <a:solidFill>
                  <a:schemeClr val="bg1"/>
                </a:solidFill>
                <a:latin typeface="+mn-lt"/>
              </a:rPr>
              <a:t> 4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kumimoji="0" lang="nl-NL" altLang="en-US" sz="28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nl-NL" altLang="en-US" sz="2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Na de mavo </a:t>
            </a:r>
            <a:r>
              <a:rPr lang="nl-NL" altLang="en-US" sz="2800" dirty="0">
                <a:solidFill>
                  <a:schemeClr val="bg1"/>
                </a:solidFill>
              </a:rPr>
              <a:t>is er ook de mogelijkheid om naar de havo te gaan. Dhr. Kors zal hier straks meer over vertellen </a:t>
            </a:r>
          </a:p>
        </p:txBody>
      </p:sp>
    </p:spTree>
    <p:extLst>
      <p:ext uri="{BB962C8B-B14F-4D97-AF65-F5344CB8AC3E}">
        <p14:creationId xmlns:p14="http://schemas.microsoft.com/office/powerpoint/2010/main" val="1782360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0" y="0"/>
            <a:ext cx="9756396" cy="583955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nl-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000" b="1" dirty="0">
                <a:solidFill>
                  <a:schemeClr val="bg1"/>
                </a:solidFill>
              </a:rPr>
              <a:t>  MBO</a:t>
            </a:r>
            <a:endParaRPr lang="nl-NL" sz="4000" dirty="0"/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67199-933E-FA49-AFC1-E80C17EE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 err="1">
                <a:solidFill>
                  <a:srgbClr val="7A222E"/>
                </a:solidFill>
              </a:rPr>
              <a:t>isk</a:t>
            </a:r>
            <a:endParaRPr lang="nl-NL" dirty="0">
              <a:solidFill>
                <a:srgbClr val="7A222E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2FC48AC-2E43-9996-1E73-8FBF85201FDD}"/>
              </a:ext>
            </a:extLst>
          </p:cNvPr>
          <p:cNvSpPr txBox="1"/>
          <p:nvPr/>
        </p:nvSpPr>
        <p:spPr>
          <a:xfrm>
            <a:off x="487724" y="1457665"/>
            <a:ext cx="737974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Open dagen mbo scholen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Studiekeuzemarkt op de RSG ter Apel (half november 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Meeloopdagen mbo scholen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1 april 2025 aangemeld zijn op het mbo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pt-BR" altLang="en-US" sz="2800" b="1" dirty="0">
                <a:solidFill>
                  <a:schemeClr val="bg1"/>
                </a:solidFill>
                <a:latin typeface="+mn-lt"/>
              </a:rPr>
              <a:t>Met je mavo diploma toelaatbaar tot alle niveau 3 en 4 opleidingen, ongeacht je gekozen profiel!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58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0" y="1764145"/>
            <a:ext cx="6737063" cy="40754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8176381" cy="17641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000" b="1" dirty="0"/>
              <a:t>  Keuzeformulier(en)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66694" y="2173089"/>
            <a:ext cx="592197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3525" indent="-263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0725" indent="-263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nl-NL" altLang="en-US" sz="2800" dirty="0">
                <a:solidFill>
                  <a:schemeClr val="bg1"/>
                </a:solidFill>
                <a:latin typeface="+mn-lt"/>
              </a:rPr>
              <a:t>rsgterapel.zportal.nl</a:t>
            </a:r>
          </a:p>
          <a:p>
            <a:pPr>
              <a:spcBef>
                <a:spcPct val="0"/>
              </a:spcBef>
              <a:defRPr/>
            </a:pPr>
            <a:r>
              <a:rPr lang="nl-NL" altLang="en-US" sz="2800" dirty="0">
                <a:solidFill>
                  <a:schemeClr val="bg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https://www.rsgterapel.nl/decanaat-vmbo</a:t>
            </a:r>
            <a:r>
              <a:rPr lang="nl-NL" altLang="en-US" sz="2800" dirty="0">
                <a:solidFill>
                  <a:schemeClr val="bg1"/>
                </a:solidFill>
                <a:latin typeface="+mn-lt"/>
              </a:rPr>
              <a:t> (hier staat de link)</a:t>
            </a:r>
          </a:p>
          <a:p>
            <a:pPr>
              <a:spcBef>
                <a:spcPct val="0"/>
              </a:spcBef>
              <a:defRPr/>
            </a:pPr>
            <a:r>
              <a:rPr lang="nl-NL" altLang="en-US" sz="2800" dirty="0">
                <a:solidFill>
                  <a:schemeClr val="bg1"/>
                </a:solidFill>
                <a:latin typeface="+mn-lt"/>
              </a:rPr>
              <a:t>Keuzeformulieren invullen en opsturen </a:t>
            </a:r>
            <a:r>
              <a:rPr lang="nl-NL" altLang="en-US" sz="2800" b="1" dirty="0">
                <a:solidFill>
                  <a:schemeClr val="bg1"/>
                </a:solidFill>
                <a:latin typeface="+mn-lt"/>
              </a:rPr>
              <a:t>vóór</a:t>
            </a:r>
            <a:r>
              <a:rPr lang="nl-NL" altLang="en-US" sz="2800" dirty="0">
                <a:solidFill>
                  <a:schemeClr val="bg1"/>
                </a:solidFill>
                <a:latin typeface="+mn-lt"/>
              </a:rPr>
              <a:t> 25 februari 2024</a:t>
            </a:r>
          </a:p>
          <a:p>
            <a:pPr>
              <a:spcBef>
                <a:spcPct val="0"/>
              </a:spcBef>
              <a:defRPr/>
            </a:pPr>
            <a:endParaRPr lang="nl-NL" altLang="en-US" sz="2800" dirty="0">
              <a:solidFill>
                <a:schemeClr val="bg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endParaRPr lang="nl-NL" altLang="en-US" sz="2800" dirty="0">
              <a:solidFill>
                <a:schemeClr val="bg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endParaRPr kumimoji="0" lang="nl-NL" altLang="en-US" sz="28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 err="1">
                <a:solidFill>
                  <a:srgbClr val="7A222E"/>
                </a:solidFill>
              </a:rPr>
              <a:t>isk</a:t>
            </a:r>
            <a:endParaRPr lang="nl-NL" dirty="0">
              <a:solidFill>
                <a:srgbClr val="7A222E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7AD8862-A628-B2B6-1660-3D9F38C03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D8944EF-DA0F-16A2-0FBC-1A153F82B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8098" y="1912850"/>
            <a:ext cx="3457695" cy="345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58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0" y="1764145"/>
            <a:ext cx="6737063" cy="40754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8176381" cy="17641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66694" y="2173089"/>
            <a:ext cx="592197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3525" indent="-263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0725" indent="-263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endParaRPr lang="nl-NL" alt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>
              <a:spcBef>
                <a:spcPct val="0"/>
              </a:spcBef>
              <a:defRPr/>
            </a:pPr>
            <a:endParaRPr kumimoji="0" lang="nl-NL" altLang="en-US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 err="1">
                <a:solidFill>
                  <a:srgbClr val="7A222E"/>
                </a:solidFill>
              </a:rPr>
              <a:t>isk</a:t>
            </a:r>
            <a:endParaRPr lang="nl-NL" dirty="0">
              <a:solidFill>
                <a:srgbClr val="7A222E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7AD8862-A628-B2B6-1660-3D9F38C03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DF54D95-F636-A5BA-7939-2E95C2444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1"/>
            <a:ext cx="12192000" cy="68490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8FEB2D6-47F0-FB3B-600A-613FC257ADB5}"/>
              </a:ext>
            </a:extLst>
          </p:cNvPr>
          <p:cNvSpPr txBox="1"/>
          <p:nvPr/>
        </p:nvSpPr>
        <p:spPr>
          <a:xfrm>
            <a:off x="1062519" y="2967334"/>
            <a:ext cx="3434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highlight>
                  <a:srgbClr val="FFFF00"/>
                </a:highlight>
              </a:rPr>
              <a:t>Login met single-</a:t>
            </a:r>
            <a:r>
              <a:rPr lang="nl-NL" sz="2400" dirty="0" err="1">
                <a:highlight>
                  <a:srgbClr val="FFFF00"/>
                </a:highlight>
              </a:rPr>
              <a:t>sign</a:t>
            </a:r>
            <a:r>
              <a:rPr lang="nl-NL" sz="2400" dirty="0">
                <a:highlight>
                  <a:srgbClr val="FFFF00"/>
                </a:highlight>
              </a:rPr>
              <a:t>-on</a:t>
            </a:r>
          </a:p>
        </p:txBody>
      </p:sp>
    </p:spTree>
    <p:extLst>
      <p:ext uri="{BB962C8B-B14F-4D97-AF65-F5344CB8AC3E}">
        <p14:creationId xmlns:p14="http://schemas.microsoft.com/office/powerpoint/2010/main" val="1528571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0" y="1764145"/>
            <a:ext cx="6737063" cy="40754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8176381" cy="17641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66694" y="2173089"/>
            <a:ext cx="592197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3525" indent="-263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0725" indent="-263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endParaRPr lang="nl-NL" alt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>
              <a:spcBef>
                <a:spcPct val="0"/>
              </a:spcBef>
              <a:defRPr/>
            </a:pPr>
            <a:endParaRPr kumimoji="0" lang="nl-NL" altLang="en-US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 err="1">
                <a:solidFill>
                  <a:srgbClr val="7A222E"/>
                </a:solidFill>
              </a:rPr>
              <a:t>isk</a:t>
            </a:r>
            <a:endParaRPr lang="nl-NL" dirty="0">
              <a:solidFill>
                <a:srgbClr val="7A222E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7AD8862-A628-B2B6-1660-3D9F38C03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43652B5-E83D-AF8A-CF32-2319027AC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03"/>
            <a:ext cx="12192000" cy="6830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181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0" y="0"/>
            <a:ext cx="9756396" cy="583955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fontAlgn="base">
              <a:buNone/>
            </a:pPr>
            <a:r>
              <a:rPr lang="nl-NL" sz="4000" b="1" dirty="0">
                <a:solidFill>
                  <a:schemeClr val="bg1"/>
                </a:solidFill>
                <a:cs typeface="Arial" panose="020B0604020202020204" pitchFamily="34" charset="0"/>
              </a:rPr>
              <a:t>Profielkeuze voorlichtingsavond voor leerlingen uit M3A en M3B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fontAlgn="base">
              <a:buNone/>
            </a:pPr>
            <a:endParaRPr kumimoji="0" lang="nl-NL" altLang="en-US" sz="18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67199-933E-FA49-AFC1-E80C17EE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 err="1">
                <a:solidFill>
                  <a:srgbClr val="7A222E"/>
                </a:solidFill>
              </a:rPr>
              <a:t>isk</a:t>
            </a:r>
            <a:endParaRPr lang="nl-NL" dirty="0">
              <a:solidFill>
                <a:srgbClr val="7A2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64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0" y="1764145"/>
            <a:ext cx="6737063" cy="40754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8176381" cy="17641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66694" y="2173089"/>
            <a:ext cx="592197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3525" indent="-263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0725" indent="-263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endParaRPr lang="nl-NL" alt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>
              <a:spcBef>
                <a:spcPct val="0"/>
              </a:spcBef>
              <a:defRPr/>
            </a:pPr>
            <a:endParaRPr kumimoji="0" lang="nl-NL" altLang="en-US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 err="1">
                <a:solidFill>
                  <a:srgbClr val="7A222E"/>
                </a:solidFill>
              </a:rPr>
              <a:t>isk</a:t>
            </a:r>
            <a:endParaRPr lang="nl-NL" dirty="0">
              <a:solidFill>
                <a:srgbClr val="7A222E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7AD8862-A628-B2B6-1660-3D9F38C03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pic>
        <p:nvPicPr>
          <p:cNvPr id="1026" name="Picture 2" descr="Van Mavo (VMBO) naar HAVO">
            <a:extLst>
              <a:ext uri="{FF2B5EF4-FFF2-40B4-BE49-F238E27FC236}">
                <a16:creationId xmlns:a16="http://schemas.microsoft.com/office/drawing/2014/main" id="{E79474DB-6CE7-C22C-1C7A-9403DC69B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767339"/>
            <a:ext cx="3323861" cy="46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1BD4263-5BB9-D554-CE06-2C005C35C5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62"/>
            <a:ext cx="12192000" cy="68342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921F28D-0792-7E82-EF0A-2A31B1FD47EB}"/>
              </a:ext>
            </a:extLst>
          </p:cNvPr>
          <p:cNvSpPr txBox="1"/>
          <p:nvPr/>
        </p:nvSpPr>
        <p:spPr>
          <a:xfrm>
            <a:off x="589739" y="1635162"/>
            <a:ext cx="2798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highlight>
                  <a:srgbClr val="FFFF00"/>
                </a:highlight>
              </a:rPr>
              <a:t>Aanmelden met schoolaccount (mail)</a:t>
            </a:r>
          </a:p>
        </p:txBody>
      </p:sp>
    </p:spTree>
    <p:extLst>
      <p:ext uri="{BB962C8B-B14F-4D97-AF65-F5344CB8AC3E}">
        <p14:creationId xmlns:p14="http://schemas.microsoft.com/office/powerpoint/2010/main" val="509757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software, Computerpictogram&#10;&#10;Automatisch gegenereerde beschrijving">
            <a:extLst>
              <a:ext uri="{FF2B5EF4-FFF2-40B4-BE49-F238E27FC236}">
                <a16:creationId xmlns:a16="http://schemas.microsoft.com/office/drawing/2014/main" id="{C8BBCB17-75F4-BF4F-FCAF-940912A08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" y="434821"/>
            <a:ext cx="12160875" cy="59883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D3404379-306A-ED4A-4B00-9BB00C94D68D}"/>
                  </a:ext>
                </a:extLst>
              </p14:cNvPr>
              <p14:cNvContentPartPr/>
              <p14:nvPr/>
            </p14:nvContentPartPr>
            <p14:xfrm>
              <a:off x="-56593" y="1966070"/>
              <a:ext cx="2801520" cy="816120"/>
            </p14:xfrm>
          </p:contentPart>
        </mc:Choice>
        <mc:Fallback xmlns=""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D3404379-306A-ED4A-4B00-9BB00C94D6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4233" y="1948070"/>
                <a:ext cx="2837160" cy="85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C47928DE-C764-74BE-FB88-16BFD713854B}"/>
                  </a:ext>
                </a:extLst>
              </p14:cNvPr>
              <p14:cNvContentPartPr/>
              <p14:nvPr/>
            </p14:nvContentPartPr>
            <p14:xfrm>
              <a:off x="6884596" y="2424710"/>
              <a:ext cx="478080" cy="524880"/>
            </p14:xfrm>
          </p:contentPart>
        </mc:Choice>
        <mc:Fallback xmlns=""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C47928DE-C764-74BE-FB88-16BFD71385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66596" y="2407070"/>
                <a:ext cx="513720" cy="56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25E66AA2-956A-F227-1504-9BE6B9115E4A}"/>
                  </a:ext>
                </a:extLst>
              </p14:cNvPr>
              <p14:cNvContentPartPr/>
              <p14:nvPr/>
            </p14:nvContentPartPr>
            <p14:xfrm>
              <a:off x="6874516" y="4085750"/>
              <a:ext cx="489240" cy="627480"/>
            </p14:xfrm>
          </p:contentPart>
        </mc:Choice>
        <mc:Fallback xmlns=""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25E66AA2-956A-F227-1504-9BE6B9115E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56516" y="4068110"/>
                <a:ext cx="524880" cy="66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t 11">
                <a:extLst>
                  <a:ext uri="{FF2B5EF4-FFF2-40B4-BE49-F238E27FC236}">
                    <a16:creationId xmlns:a16="http://schemas.microsoft.com/office/drawing/2014/main" id="{B7899DD4-F159-5D4D-93C4-A20FB0F7591D}"/>
                  </a:ext>
                </a:extLst>
              </p14:cNvPr>
              <p14:cNvContentPartPr/>
              <p14:nvPr/>
            </p14:nvContentPartPr>
            <p14:xfrm>
              <a:off x="5998636" y="1483670"/>
              <a:ext cx="580680" cy="700560"/>
            </p14:xfrm>
          </p:contentPart>
        </mc:Choice>
        <mc:Fallback xmlns="">
          <p:pic>
            <p:nvPicPr>
              <p:cNvPr id="12" name="Inkt 11">
                <a:extLst>
                  <a:ext uri="{FF2B5EF4-FFF2-40B4-BE49-F238E27FC236}">
                    <a16:creationId xmlns:a16="http://schemas.microsoft.com/office/drawing/2014/main" id="{B7899DD4-F159-5D4D-93C4-A20FB0F7591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80996" y="1466030"/>
                <a:ext cx="616320" cy="73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t 12">
                <a:extLst>
                  <a:ext uri="{FF2B5EF4-FFF2-40B4-BE49-F238E27FC236}">
                    <a16:creationId xmlns:a16="http://schemas.microsoft.com/office/drawing/2014/main" id="{58142249-FFEC-7AF8-C538-C9B28898BF53}"/>
                  </a:ext>
                </a:extLst>
              </p14:cNvPr>
              <p14:cNvContentPartPr/>
              <p14:nvPr/>
            </p14:nvContentPartPr>
            <p14:xfrm>
              <a:off x="6017356" y="3190790"/>
              <a:ext cx="590400" cy="607680"/>
            </p14:xfrm>
          </p:contentPart>
        </mc:Choice>
        <mc:Fallback xmlns="">
          <p:pic>
            <p:nvPicPr>
              <p:cNvPr id="13" name="Inkt 12">
                <a:extLst>
                  <a:ext uri="{FF2B5EF4-FFF2-40B4-BE49-F238E27FC236}">
                    <a16:creationId xmlns:a16="http://schemas.microsoft.com/office/drawing/2014/main" id="{58142249-FFEC-7AF8-C538-C9B28898BF5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99716" y="3172790"/>
                <a:ext cx="626040" cy="64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t 14">
                <a:extLst>
                  <a:ext uri="{FF2B5EF4-FFF2-40B4-BE49-F238E27FC236}">
                    <a16:creationId xmlns:a16="http://schemas.microsoft.com/office/drawing/2014/main" id="{5967582D-D97B-CF01-618E-6E4ACB5B96CB}"/>
                  </a:ext>
                </a:extLst>
              </p14:cNvPr>
              <p14:cNvContentPartPr/>
              <p14:nvPr/>
            </p14:nvContentPartPr>
            <p14:xfrm>
              <a:off x="7631956" y="2117630"/>
              <a:ext cx="307440" cy="2160"/>
            </p14:xfrm>
          </p:contentPart>
        </mc:Choice>
        <mc:Fallback xmlns="">
          <p:pic>
            <p:nvPicPr>
              <p:cNvPr id="15" name="Inkt 14">
                <a:extLst>
                  <a:ext uri="{FF2B5EF4-FFF2-40B4-BE49-F238E27FC236}">
                    <a16:creationId xmlns:a16="http://schemas.microsoft.com/office/drawing/2014/main" id="{5967582D-D97B-CF01-618E-6E4ACB5B96C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69316" y="2054990"/>
                <a:ext cx="43308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t 15">
                <a:extLst>
                  <a:ext uri="{FF2B5EF4-FFF2-40B4-BE49-F238E27FC236}">
                    <a16:creationId xmlns:a16="http://schemas.microsoft.com/office/drawing/2014/main" id="{948E3D5F-E36D-1111-5182-BE407548F628}"/>
                  </a:ext>
                </a:extLst>
              </p14:cNvPr>
              <p14:cNvContentPartPr/>
              <p14:nvPr/>
            </p14:nvContentPartPr>
            <p14:xfrm>
              <a:off x="7622956" y="2602910"/>
              <a:ext cx="362880" cy="2160"/>
            </p14:xfrm>
          </p:contentPart>
        </mc:Choice>
        <mc:Fallback xmlns="">
          <p:pic>
            <p:nvPicPr>
              <p:cNvPr id="16" name="Inkt 15">
                <a:extLst>
                  <a:ext uri="{FF2B5EF4-FFF2-40B4-BE49-F238E27FC236}">
                    <a16:creationId xmlns:a16="http://schemas.microsoft.com/office/drawing/2014/main" id="{948E3D5F-E36D-1111-5182-BE407548F62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59956" y="2540270"/>
                <a:ext cx="48852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t 16">
                <a:extLst>
                  <a:ext uri="{FF2B5EF4-FFF2-40B4-BE49-F238E27FC236}">
                    <a16:creationId xmlns:a16="http://schemas.microsoft.com/office/drawing/2014/main" id="{77A6A809-24CD-A559-4237-09AE3B019FB2}"/>
                  </a:ext>
                </a:extLst>
              </p14:cNvPr>
              <p14:cNvContentPartPr/>
              <p14:nvPr/>
            </p14:nvContentPartPr>
            <p14:xfrm>
              <a:off x="7640633" y="3636705"/>
              <a:ext cx="372240" cy="30600"/>
            </p14:xfrm>
          </p:contentPart>
        </mc:Choice>
        <mc:Fallback xmlns="">
          <p:pic>
            <p:nvPicPr>
              <p:cNvPr id="17" name="Inkt 16">
                <a:extLst>
                  <a:ext uri="{FF2B5EF4-FFF2-40B4-BE49-F238E27FC236}">
                    <a16:creationId xmlns:a16="http://schemas.microsoft.com/office/drawing/2014/main" id="{77A6A809-24CD-A559-4237-09AE3B019FB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577993" y="3573705"/>
                <a:ext cx="497880" cy="15624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kstvak 17">
            <a:extLst>
              <a:ext uri="{FF2B5EF4-FFF2-40B4-BE49-F238E27FC236}">
                <a16:creationId xmlns:a16="http://schemas.microsoft.com/office/drawing/2014/main" id="{85E82017-4B6F-3462-7D77-C6B7B5586E7E}"/>
              </a:ext>
            </a:extLst>
          </p:cNvPr>
          <p:cNvSpPr txBox="1"/>
          <p:nvPr/>
        </p:nvSpPr>
        <p:spPr>
          <a:xfrm>
            <a:off x="8164285" y="1903430"/>
            <a:ext cx="3041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Klik op mijn keuzepakket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29075A62-40DD-57E2-56B5-E8FC431D5EA7}"/>
              </a:ext>
            </a:extLst>
          </p:cNvPr>
          <p:cNvSpPr txBox="1"/>
          <p:nvPr/>
        </p:nvSpPr>
        <p:spPr>
          <a:xfrm>
            <a:off x="8187333" y="2320525"/>
            <a:ext cx="2892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Klik op het pijltje, dan komt er rechts een formulier, deze vul je in.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CF417588-E550-5879-F5A1-30B7A8CF9959}"/>
              </a:ext>
            </a:extLst>
          </p:cNvPr>
          <p:cNvSpPr txBox="1"/>
          <p:nvPr/>
        </p:nvSpPr>
        <p:spPr>
          <a:xfrm>
            <a:off x="8187333" y="3378616"/>
            <a:ext cx="2752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Als laatste klik je op versturen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96ADC80A-2E33-D2DF-5FFA-C907457E3C7D}"/>
              </a:ext>
            </a:extLst>
          </p:cNvPr>
          <p:cNvSpPr txBox="1"/>
          <p:nvPr/>
        </p:nvSpPr>
        <p:spPr>
          <a:xfrm>
            <a:off x="7697512" y="4773159"/>
            <a:ext cx="3975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Jullie moeten het keuzeformulier mavo 4 invullen</a:t>
            </a:r>
          </a:p>
        </p:txBody>
      </p:sp>
    </p:spTree>
    <p:extLst>
      <p:ext uri="{BB962C8B-B14F-4D97-AF65-F5344CB8AC3E}">
        <p14:creationId xmlns:p14="http://schemas.microsoft.com/office/powerpoint/2010/main" val="3515756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0" y="1009594"/>
            <a:ext cx="7354995" cy="482701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8925886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000" b="1" dirty="0"/>
              <a:t>  Tijdpad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75409" y="1446261"/>
            <a:ext cx="680417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3525" indent="-263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0725" indent="-263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+mn-lt"/>
              </a:rPr>
              <a:t>22 januari	Voorlichting profielkeuze</a:t>
            </a:r>
          </a:p>
          <a:p>
            <a:pPr>
              <a:buClr>
                <a:schemeClr val="bg1"/>
              </a:buClr>
            </a:pPr>
            <a:r>
              <a:rPr lang="pt-BR" sz="2400" dirty="0">
                <a:solidFill>
                  <a:schemeClr val="bg1"/>
                </a:solidFill>
                <a:latin typeface="+mn-lt"/>
              </a:rPr>
              <a:t>Vanaf nu	Keuzeformulier(en) via Zermelo</a:t>
            </a:r>
          </a:p>
          <a:p>
            <a:pPr>
              <a:buClr>
                <a:schemeClr val="bg1"/>
              </a:buClr>
            </a:pPr>
            <a:r>
              <a:rPr lang="pt-BR" sz="2400" dirty="0">
                <a:solidFill>
                  <a:schemeClr val="bg1"/>
                </a:solidFill>
                <a:latin typeface="+mn-lt"/>
              </a:rPr>
              <a:t>25 februari	Keuzeformulier uiterlijk retour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+mn-lt"/>
              </a:rPr>
              <a:t>april		Rapportvergadering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+mn-lt"/>
              </a:rPr>
              <a:t>april 		Prognose </a:t>
            </a:r>
          </a:p>
          <a:p>
            <a:pPr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+mn-lt"/>
              </a:rPr>
              <a:t>Juli		Overgangsvergadering </a:t>
            </a: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67199-933E-FA49-AFC1-E80C17EE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 err="1">
                <a:solidFill>
                  <a:srgbClr val="7A222E"/>
                </a:solidFill>
              </a:rPr>
              <a:t>isk</a:t>
            </a:r>
            <a:endParaRPr lang="nl-NL" dirty="0">
              <a:solidFill>
                <a:srgbClr val="7A222E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B68E981-79BF-E12A-CE89-7D7413968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482" y="1784480"/>
            <a:ext cx="4050030" cy="247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92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-4564" y="1006791"/>
            <a:ext cx="7105267" cy="48713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-4564" y="11654"/>
            <a:ext cx="8607555" cy="1006791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39191" y="153924"/>
            <a:ext cx="97005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u="none" strike="noStrike" kern="1200" cap="none" spc="0" normalizeH="0" noProof="0" dirty="0">
                <a:ln w="12700">
                  <a:noFill/>
                  <a:prstDash val="solid"/>
                </a:ln>
                <a:solidFill>
                  <a:schemeClr val="bg1"/>
                </a:solidFill>
                <a:uLnTx/>
                <a:uFillTx/>
              </a:rPr>
              <a:t>Contact / vragen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05265" y="1413063"/>
            <a:ext cx="592197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3525" indent="-263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0725" indent="-263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nl-NL" altLang="en-US" dirty="0">
                <a:solidFill>
                  <a:schemeClr val="bg1"/>
                </a:solidFill>
                <a:latin typeface="+mn-lt"/>
              </a:rPr>
              <a:t>Frank Schut</a:t>
            </a:r>
          </a:p>
          <a:p>
            <a:pPr>
              <a:spcBef>
                <a:spcPct val="0"/>
              </a:spcBef>
              <a:defRPr/>
            </a:pPr>
            <a:r>
              <a:rPr lang="nl-NL" altLang="en-US" dirty="0">
                <a:solidFill>
                  <a:schemeClr val="bg1"/>
                </a:solidFill>
                <a:latin typeface="+mn-lt"/>
              </a:rPr>
              <a:t>Docent LO</a:t>
            </a:r>
          </a:p>
          <a:p>
            <a:pPr>
              <a:spcBef>
                <a:spcPct val="0"/>
              </a:spcBef>
              <a:defRPr/>
            </a:pPr>
            <a:r>
              <a:rPr lang="nl-NL" altLang="en-US" dirty="0">
                <a:solidFill>
                  <a:schemeClr val="bg1"/>
                </a:solidFill>
                <a:latin typeface="+mn-lt"/>
              </a:rPr>
              <a:t>Decaan vmbo</a:t>
            </a:r>
          </a:p>
          <a:p>
            <a:pPr>
              <a:spcBef>
                <a:spcPct val="0"/>
              </a:spcBef>
              <a:defRPr/>
            </a:pPr>
            <a:r>
              <a:rPr lang="nl-NL" altLang="en-US" dirty="0">
                <a:solidFill>
                  <a:schemeClr val="bg1"/>
                </a:solidFill>
                <a:latin typeface="+mn-lt"/>
              </a:rPr>
              <a:t>H011</a:t>
            </a:r>
          </a:p>
          <a:p>
            <a:pPr>
              <a:spcBef>
                <a:spcPct val="0"/>
              </a:spcBef>
              <a:defRPr/>
            </a:pPr>
            <a:endParaRPr lang="nl-NL" altLang="en-US" dirty="0">
              <a:solidFill>
                <a:schemeClr val="bg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nl-NL" altLang="en-US" dirty="0">
                <a:solidFill>
                  <a:schemeClr val="bg1"/>
                </a:solidFill>
                <a:latin typeface="+mn-lt"/>
              </a:rPr>
              <a:t>F.schut@rsgterapel.nl</a:t>
            </a:r>
          </a:p>
          <a:p>
            <a:pPr>
              <a:spcBef>
                <a:spcPct val="0"/>
              </a:spcBef>
              <a:defRPr/>
            </a:pPr>
            <a:endParaRPr lang="nl-NL" alt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>
              <a:spcBef>
                <a:spcPct val="0"/>
              </a:spcBef>
              <a:defRPr/>
            </a:pPr>
            <a:endParaRPr kumimoji="0" lang="nl-NL" altLang="en-US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 err="1">
                <a:solidFill>
                  <a:srgbClr val="7A222E"/>
                </a:solidFill>
              </a:rPr>
              <a:t>isk</a:t>
            </a:r>
            <a:endParaRPr lang="nl-NL" dirty="0">
              <a:solidFill>
                <a:srgbClr val="7A222E"/>
              </a:solidFill>
            </a:endParaRPr>
          </a:p>
        </p:txBody>
      </p:sp>
      <p:pic>
        <p:nvPicPr>
          <p:cNvPr id="13314" name="Picture 2" descr="Hij kostte meer dan 12 miljoen euro en is nu afgerond: de ver- en nieuwbouw  van de Regionale Scholengemeenschap in Ter Apel; op 28 september wordt de  nieuwe campus officieel ingewijd -">
            <a:extLst>
              <a:ext uri="{FF2B5EF4-FFF2-40B4-BE49-F238E27FC236}">
                <a16:creationId xmlns:a16="http://schemas.microsoft.com/office/drawing/2014/main" id="{4AE0AF61-AF40-933B-14DB-116C732C5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726" y="2501900"/>
            <a:ext cx="4322551" cy="269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1A190CC-19F1-3BF7-191C-45575B2B6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87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0" y="1764145"/>
            <a:ext cx="6737063" cy="40754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8176381" cy="17641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66694" y="95114"/>
            <a:ext cx="62309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Doorstroom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mavo 4 naar havo 4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66694" y="2173089"/>
            <a:ext cx="592197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3525" indent="-263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0725" indent="-263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  <a:defRPr/>
            </a:pPr>
            <a:r>
              <a:rPr lang="nl-NL" alt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Voorstellen</a:t>
            </a:r>
          </a:p>
          <a:p>
            <a:pPr>
              <a:spcBef>
                <a:spcPct val="0"/>
              </a:spcBef>
              <a:defRPr/>
            </a:pPr>
            <a:r>
              <a:rPr lang="nl-NL" alt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Martijn Kors</a:t>
            </a:r>
          </a:p>
          <a:p>
            <a:pPr>
              <a:spcBef>
                <a:spcPct val="0"/>
              </a:spcBef>
              <a:defRPr/>
            </a:pPr>
            <a:r>
              <a:rPr lang="nl-NL" alt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Docent aardrijkskunde</a:t>
            </a:r>
          </a:p>
          <a:p>
            <a:pPr>
              <a:spcBef>
                <a:spcPct val="0"/>
              </a:spcBef>
              <a:defRPr/>
            </a:pPr>
            <a:r>
              <a:rPr lang="nl-NL" alt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Decaan havo/vwo</a:t>
            </a:r>
          </a:p>
          <a:p>
            <a:pPr>
              <a:spcBef>
                <a:spcPct val="0"/>
              </a:spcBef>
              <a:defRPr/>
            </a:pPr>
            <a:endParaRPr lang="nl-NL" altLang="en-US" sz="28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nl-NL" alt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m.kors@rsgterapel.nl</a:t>
            </a:r>
          </a:p>
          <a:p>
            <a:pPr>
              <a:spcBef>
                <a:spcPct val="0"/>
              </a:spcBef>
              <a:defRPr/>
            </a:pPr>
            <a:endParaRPr lang="nl-NL" alt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>
              <a:spcBef>
                <a:spcPct val="0"/>
              </a:spcBef>
              <a:defRPr/>
            </a:pPr>
            <a:endParaRPr kumimoji="0" lang="nl-NL" altLang="en-US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isk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7AD8862-A628-B2B6-1660-3D9F38C03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pic>
        <p:nvPicPr>
          <p:cNvPr id="3" name="Picture 2" descr="obs De Springplank, LeerSaam Etten-Leur » Ouderinformatie » Groep 8  schoolkeuze">
            <a:extLst>
              <a:ext uri="{FF2B5EF4-FFF2-40B4-BE49-F238E27FC236}">
                <a16:creationId xmlns:a16="http://schemas.microsoft.com/office/drawing/2014/main" id="{4F7F4B4A-754B-0815-D5B1-DB4AB06D1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57"/>
          <a:stretch/>
        </p:blipFill>
        <p:spPr bwMode="auto">
          <a:xfrm>
            <a:off x="6737062" y="-241622"/>
            <a:ext cx="5454937" cy="608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933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0" y="0"/>
            <a:ext cx="9756396" cy="583955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66694" y="95114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u="none" strike="noStrike" kern="1200" cap="none" spc="0" normalizeH="0" noProof="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yriad Pro" panose="020B0503030403020204" pitchFamily="34" charset="0"/>
              </a:rPr>
              <a:t>Toelating</a:t>
            </a: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67199-933E-FA49-AFC1-E80C17EE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isk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749D8A8C-B23E-46F0-8FB6-83C489D98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694" y="1272323"/>
            <a:ext cx="948970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buNone/>
            </a:pPr>
            <a:r>
              <a:rPr lang="nl-NL" sz="2800" b="0" i="0" u="none" strike="noStrike" dirty="0">
                <a:solidFill>
                  <a:schemeClr val="bg1"/>
                </a:solidFill>
                <a:effectLst/>
                <a:latin typeface="Myriad Pro" panose="020B0503030403020204"/>
              </a:rPr>
              <a:t>Geslaagd met 7 CE-vakken</a:t>
            </a:r>
          </a:p>
          <a:p>
            <a:pPr marL="457200" indent="-457200" fontAlgn="base"/>
            <a:r>
              <a:rPr lang="nl-NL" sz="2800" dirty="0">
                <a:solidFill>
                  <a:schemeClr val="bg1"/>
                </a:solidFill>
                <a:latin typeface="Myriad Pro" panose="020B0503030403020204"/>
              </a:rPr>
              <a:t>Intakegesprek decaan havo en teamleider havo</a:t>
            </a:r>
            <a:br>
              <a:rPr lang="nl-NL" sz="2800" b="0" i="0" dirty="0">
                <a:solidFill>
                  <a:schemeClr val="bg1"/>
                </a:solidFill>
                <a:effectLst/>
                <a:latin typeface="Myriad Pro" panose="020B0503030403020204"/>
              </a:rPr>
            </a:br>
            <a:r>
              <a:rPr lang="nl-NL" sz="2800" b="0" i="0" dirty="0">
                <a:solidFill>
                  <a:schemeClr val="bg1"/>
                </a:solidFill>
                <a:effectLst/>
                <a:latin typeface="Myriad Pro" panose="020B0503030403020204"/>
              </a:rPr>
              <a:t>​</a:t>
            </a:r>
            <a:endParaRPr lang="nl-NL" sz="2800" dirty="0">
              <a:solidFill>
                <a:schemeClr val="bg1"/>
              </a:solidFill>
              <a:latin typeface="Myriad Pro" panose="020B0503030403020204"/>
            </a:endParaRPr>
          </a:p>
          <a:p>
            <a:pPr fontAlgn="base">
              <a:buNone/>
            </a:pPr>
            <a:r>
              <a:rPr kumimoji="0" lang="nl-NL" altLang="en-US" sz="2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" panose="020B0503030403020204"/>
              </a:rPr>
              <a:t>Geslaagd met 6 CE-vakken</a:t>
            </a:r>
          </a:p>
          <a:p>
            <a:pPr marL="457200" indent="-457200" fontAlgn="base"/>
            <a:r>
              <a:rPr lang="nl-NL" altLang="en-US" sz="2800" dirty="0">
                <a:solidFill>
                  <a:schemeClr val="bg1"/>
                </a:solidFill>
                <a:latin typeface="Myriad Pro" panose="020B0503030403020204"/>
              </a:rPr>
              <a:t>Positief vakadvies docenten mavo 4</a:t>
            </a:r>
          </a:p>
          <a:p>
            <a:pPr marL="457200" indent="-457200" fontAlgn="base"/>
            <a:r>
              <a:rPr lang="nl-NL" sz="2800" dirty="0">
                <a:solidFill>
                  <a:schemeClr val="bg1"/>
                </a:solidFill>
                <a:latin typeface="Myriad Pro" panose="020B0503030403020204"/>
              </a:rPr>
              <a:t>Intakegesprek decaan havo en teamleider havo</a:t>
            </a:r>
          </a:p>
          <a:p>
            <a:pPr marL="457200" indent="-457200" fontAlgn="base"/>
            <a:r>
              <a:rPr kumimoji="0" lang="nl-NL" altLang="en-US" sz="2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" panose="020B0503030403020204"/>
              </a:rPr>
              <a:t>Beslissing teamleider vmbo en teamleider havo </a:t>
            </a:r>
          </a:p>
        </p:txBody>
      </p:sp>
    </p:spTree>
    <p:extLst>
      <p:ext uri="{BB962C8B-B14F-4D97-AF65-F5344CB8AC3E}">
        <p14:creationId xmlns:p14="http://schemas.microsoft.com/office/powerpoint/2010/main" val="3817085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0" y="1012544"/>
            <a:ext cx="7354995" cy="482701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8925886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66694" y="951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u="none" strike="noStrike" kern="1200" cap="none" spc="0" normalizeH="0" noProof="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yriad Pro" panose="020B0503030403020204" pitchFamily="34" charset="0"/>
              </a:rPr>
              <a:t>Onderwijs in havo klas 4 en 5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33520" y="1349521"/>
            <a:ext cx="680417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3525" indent="-263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0725" indent="-263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sz="2800" dirty="0">
                <a:solidFill>
                  <a:schemeClr val="bg1"/>
                </a:solidFill>
                <a:latin typeface="Myriad Pro" panose="020B0503030403020204"/>
              </a:rPr>
              <a:t>Meer diepgang (inzicht!)</a:t>
            </a:r>
          </a:p>
          <a:p>
            <a:pPr eaLnBrk="1" hangingPunct="1"/>
            <a:r>
              <a:rPr lang="nl-NL" sz="2800" dirty="0">
                <a:solidFill>
                  <a:schemeClr val="bg1"/>
                </a:solidFill>
                <a:latin typeface="Myriad Pro" panose="020B0503030403020204"/>
              </a:rPr>
              <a:t>Hoger tempo</a:t>
            </a:r>
          </a:p>
          <a:p>
            <a:pPr eaLnBrk="1" hangingPunct="1"/>
            <a:r>
              <a:rPr lang="nl-NL" sz="2800" dirty="0">
                <a:solidFill>
                  <a:schemeClr val="bg1"/>
                </a:solidFill>
                <a:latin typeface="Myriad Pro" panose="020B0503030403020204"/>
              </a:rPr>
              <a:t>Toetsen over meer lesstof</a:t>
            </a:r>
          </a:p>
          <a:p>
            <a:pPr eaLnBrk="1" hangingPunct="1"/>
            <a:r>
              <a:rPr lang="nl-NL" sz="2800" dirty="0">
                <a:solidFill>
                  <a:schemeClr val="bg1"/>
                </a:solidFill>
                <a:latin typeface="Myriad Pro" panose="020B0503030403020204"/>
              </a:rPr>
              <a:t>Toetsen die meetellen voor examen</a:t>
            </a:r>
          </a:p>
          <a:p>
            <a:pPr eaLnBrk="1" hangingPunct="1"/>
            <a:endParaRPr lang="nl-NL" sz="2800" dirty="0">
              <a:solidFill>
                <a:schemeClr val="bg1"/>
              </a:solidFill>
              <a:latin typeface="Myriad Pro" panose="020B0503030403020204"/>
            </a:endParaRPr>
          </a:p>
          <a:p>
            <a:pPr eaLnBrk="1" hangingPunct="1"/>
            <a:r>
              <a:rPr lang="nl-NL" sz="2800" dirty="0">
                <a:solidFill>
                  <a:schemeClr val="bg1"/>
                </a:solidFill>
                <a:latin typeface="Myriad Pro" panose="020B0503030403020204"/>
              </a:rPr>
              <a:t>Meer zelfstandige studiehouding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altLang="en-US" sz="2800" b="1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67199-933E-FA49-AFC1-E80C17EE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FA23FE9-A59C-EE45-8825-33D21A44A6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689" y="107760"/>
            <a:ext cx="4304563" cy="671807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isk</a:t>
            </a:r>
          </a:p>
        </p:txBody>
      </p:sp>
    </p:spTree>
    <p:extLst>
      <p:ext uri="{BB962C8B-B14F-4D97-AF65-F5344CB8AC3E}">
        <p14:creationId xmlns:p14="http://schemas.microsoft.com/office/powerpoint/2010/main" val="3190691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E75D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0" y="1012544"/>
            <a:ext cx="6737063" cy="482701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66694" y="95114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>
              <a:defRPr/>
            </a:pPr>
            <a:r>
              <a:rPr kumimoji="0" lang="nl-NL" sz="5300" b="1" u="none" strike="noStrike" kern="1200" cap="none" spc="0" normalizeH="0" noProof="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yriad Pro" panose="020B0503030403020204" pitchFamily="34" charset="0"/>
              </a:rPr>
              <a:t>Examenvakken</a:t>
            </a: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67199-933E-FA49-AFC1-E80C17EE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BA2CFCC7-B86F-E741-ABB0-11B7A9CC8E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063" y="-80693"/>
            <a:ext cx="4712964" cy="6938693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36215C0-53A2-B440-B98E-262081D65C88}"/>
              </a:ext>
            </a:extLst>
          </p:cNvPr>
          <p:cNvSpPr txBox="1"/>
          <p:nvPr/>
        </p:nvSpPr>
        <p:spPr>
          <a:xfrm>
            <a:off x="2429737" y="6445767"/>
            <a:ext cx="1877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7A222E"/>
                </a:solidFill>
              </a:rPr>
              <a:t>www.rsgterapel.nl</a:t>
            </a:r>
            <a:endParaRPr lang="nl-NL" dirty="0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66694" y="1672907"/>
            <a:ext cx="618471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3525" indent="-263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0725" indent="-263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nl-NL" altLang="en-US" sz="2800" dirty="0">
                <a:solidFill>
                  <a:schemeClr val="bg1"/>
                </a:solidFill>
                <a:latin typeface="Myriad Pro" panose="020B0503030403020204"/>
              </a:rPr>
              <a:t>Algemeen verplicht deel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endParaRPr lang="nl-NL" altLang="en-US" sz="2800" dirty="0">
              <a:solidFill>
                <a:schemeClr val="bg1"/>
              </a:solidFill>
              <a:latin typeface="Myriad Pro" panose="020B0503030403020204"/>
            </a:endParaRP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nl-NL" altLang="en-US" sz="2800" dirty="0">
                <a:solidFill>
                  <a:schemeClr val="bg1"/>
                </a:solidFill>
                <a:latin typeface="Myriad Pro" panose="020B0503030403020204"/>
              </a:rPr>
              <a:t>Profieldeel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endParaRPr lang="nl-NL" altLang="en-US" sz="2800" dirty="0">
              <a:solidFill>
                <a:schemeClr val="bg1"/>
              </a:solidFill>
              <a:latin typeface="Myriad Pro" panose="020B0503030403020204"/>
            </a:endParaRP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nl-NL" altLang="en-US" sz="2800" dirty="0">
                <a:solidFill>
                  <a:schemeClr val="bg1"/>
                </a:solidFill>
                <a:latin typeface="Myriad Pro" panose="020B0503030403020204"/>
              </a:rPr>
              <a:t>Vrije deel</a:t>
            </a:r>
          </a:p>
          <a:p>
            <a:pPr marL="514350" lvl="0" indent="-514350">
              <a:spcBef>
                <a:spcPct val="0"/>
              </a:spcBef>
              <a:buFont typeface="+mj-lt"/>
              <a:buAutoNum type="arabicPeriod"/>
              <a:defRPr/>
            </a:pPr>
            <a:endParaRPr kumimoji="0" lang="nl-NL" altLang="en-US" sz="28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" panose="020B0503030403020204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CA8F275F-6F36-824A-AE2C-7F45A506F86F}"/>
              </a:ext>
            </a:extLst>
          </p:cNvPr>
          <p:cNvSpPr/>
          <p:nvPr/>
        </p:nvSpPr>
        <p:spPr>
          <a:xfrm rot="222570">
            <a:off x="5084316" y="279347"/>
            <a:ext cx="3591151" cy="1869690"/>
          </a:xfrm>
          <a:prstGeom prst="rect">
            <a:avLst/>
          </a:prstGeom>
          <a:solidFill>
            <a:srgbClr val="D00C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u="sng" dirty="0">
                <a:latin typeface="Myriad Pro" panose="020B0503030403020204" pitchFamily="34" charset="0"/>
              </a:rPr>
              <a:t>Havo 7 CE-vakken</a:t>
            </a:r>
          </a:p>
          <a:p>
            <a:pPr algn="ctr"/>
            <a:r>
              <a:rPr lang="nl-NL" sz="2400" b="1" u="sng" dirty="0">
                <a:latin typeface="Myriad Pro" panose="020B0503030403020204" pitchFamily="34" charset="0"/>
              </a:rPr>
              <a:t>Mavo 6 CE-vakken </a:t>
            </a:r>
            <a:endParaRPr lang="nl-NL" sz="2400" b="1" dirty="0">
              <a:latin typeface="Myriad Pro" panose="020B0503030403020204" pitchFamily="34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F1D0CD7-C573-404C-829E-0F9B99DE50D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578" y="-50587"/>
            <a:ext cx="4658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65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0" y="1012544"/>
            <a:ext cx="7761353" cy="482701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9410693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66694" y="95114"/>
            <a:ext cx="862330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900" b="1" u="none" strike="noStrike" kern="1200" cap="none" spc="0" normalizeH="0" noProof="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yriad Pro" panose="020B0503030403020204" pitchFamily="34" charset="0"/>
              </a:rPr>
              <a:t>1: Algemeen verplicht deel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66694" y="1042326"/>
            <a:ext cx="6288340" cy="400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3525" indent="-263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0725" indent="-263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l-NL" sz="2400" dirty="0">
                <a:solidFill>
                  <a:schemeClr val="bg1"/>
                </a:solidFill>
                <a:latin typeface="Myriad Pro" panose="020B0503030403020204"/>
              </a:rPr>
              <a:t>Nederlands (CE)</a:t>
            </a:r>
          </a:p>
          <a:p>
            <a:r>
              <a:rPr lang="nl-NL" sz="2400" dirty="0">
                <a:solidFill>
                  <a:schemeClr val="bg1"/>
                </a:solidFill>
                <a:latin typeface="Myriad Pro" panose="020B0503030403020204"/>
              </a:rPr>
              <a:t>Engels (CE)</a:t>
            </a:r>
          </a:p>
          <a:p>
            <a:pPr lvl="1"/>
            <a:endParaRPr lang="nl-NL" sz="2400" dirty="0">
              <a:solidFill>
                <a:schemeClr val="bg1"/>
              </a:solidFill>
              <a:latin typeface="Myriad Pro" panose="020B0503030403020204"/>
            </a:endParaRPr>
          </a:p>
          <a:p>
            <a:r>
              <a:rPr lang="nl-NL" sz="2400" dirty="0">
                <a:solidFill>
                  <a:schemeClr val="bg1"/>
                </a:solidFill>
                <a:latin typeface="Myriad Pro" panose="020B0503030403020204"/>
              </a:rPr>
              <a:t>Maatschappijleer </a:t>
            </a:r>
          </a:p>
          <a:p>
            <a:r>
              <a:rPr lang="nl-NL" sz="2400" dirty="0">
                <a:solidFill>
                  <a:schemeClr val="bg1"/>
                </a:solidFill>
                <a:latin typeface="Myriad Pro" panose="020B0503030403020204"/>
              </a:rPr>
              <a:t>Profielwerkstuk </a:t>
            </a:r>
          </a:p>
          <a:p>
            <a:r>
              <a:rPr lang="nl-NL" sz="2400" dirty="0">
                <a:solidFill>
                  <a:schemeClr val="bg1"/>
                </a:solidFill>
                <a:latin typeface="Myriad Pro" panose="020B0503030403020204"/>
              </a:rPr>
              <a:t>Culturele en Kunstzinnige Vorming </a:t>
            </a:r>
          </a:p>
          <a:p>
            <a:endParaRPr lang="nl-NL" sz="2400" dirty="0">
              <a:solidFill>
                <a:schemeClr val="bg1"/>
              </a:solidFill>
              <a:latin typeface="Myriad Pro" panose="020B0503030403020204"/>
            </a:endParaRPr>
          </a:p>
          <a:p>
            <a:r>
              <a:rPr lang="nl-NL" sz="2400" dirty="0">
                <a:solidFill>
                  <a:schemeClr val="bg1"/>
                </a:solidFill>
                <a:latin typeface="Myriad Pro" panose="020B0503030403020204"/>
              </a:rPr>
              <a:t>Lichamelijke Opvoeding</a:t>
            </a:r>
          </a:p>
          <a:p>
            <a:r>
              <a:rPr lang="nl-NL" sz="2400" dirty="0">
                <a:solidFill>
                  <a:schemeClr val="bg1"/>
                </a:solidFill>
                <a:latin typeface="Myriad Pro" panose="020B0503030403020204"/>
              </a:rPr>
              <a:t>Loopbaan-oriëntatie en Begeleiding (LOB)</a:t>
            </a: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67199-933E-FA49-AFC1-E80C17EE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36215C0-53A2-B440-B98E-262081D65C88}"/>
              </a:ext>
            </a:extLst>
          </p:cNvPr>
          <p:cNvSpPr txBox="1"/>
          <p:nvPr/>
        </p:nvSpPr>
        <p:spPr>
          <a:xfrm>
            <a:off x="2429737" y="6445767"/>
            <a:ext cx="1877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7A222E"/>
                </a:solidFill>
              </a:rPr>
              <a:t>www.rsgterapel.nl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0345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-1" y="1012545"/>
            <a:ext cx="10303959" cy="48270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12474429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66694" y="95114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u="none" strike="noStrike" kern="1200" cap="none" spc="0" normalizeH="0" noProof="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yriad Pro" panose="020B0503030403020204" pitchFamily="34" charset="0"/>
              </a:rPr>
              <a:t>2: Profieldeel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49820" y="1297937"/>
            <a:ext cx="1013575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3525" indent="-263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0725" indent="-263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bg1"/>
                </a:solidFill>
                <a:latin typeface="Myriad Pro" panose="020B0503030403020204"/>
              </a:rPr>
              <a:t>CM</a:t>
            </a:r>
            <a:r>
              <a:rPr lang="en-US" sz="2800" dirty="0">
                <a:solidFill>
                  <a:schemeClr val="bg1"/>
                </a:solidFill>
                <a:latin typeface="Myriad Pro" panose="020B050303040302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yriad Pro" panose="020B0503030403020204"/>
              </a:rPr>
              <a:t>cultuur</a:t>
            </a:r>
            <a:r>
              <a:rPr lang="en-US" sz="2800" dirty="0">
                <a:solidFill>
                  <a:schemeClr val="bg1"/>
                </a:solidFill>
                <a:latin typeface="Myriad Pro" panose="020B0503030403020204"/>
              </a:rPr>
              <a:t> &amp; </a:t>
            </a:r>
            <a:r>
              <a:rPr lang="en-US" sz="2800" dirty="0" err="1">
                <a:solidFill>
                  <a:schemeClr val="bg1"/>
                </a:solidFill>
                <a:latin typeface="Myriad Pro" panose="020B0503030403020204"/>
              </a:rPr>
              <a:t>maatschappij</a:t>
            </a:r>
            <a:endParaRPr lang="en-US" sz="2800" dirty="0">
              <a:solidFill>
                <a:schemeClr val="bg1"/>
              </a:solidFill>
              <a:latin typeface="Myriad Pro" panose="020B0503030403020204"/>
            </a:endParaRPr>
          </a:p>
          <a:p>
            <a:pPr eaLnBrk="1" hangingPunct="1"/>
            <a:r>
              <a:rPr lang="en-US" sz="2800" b="1" dirty="0">
                <a:solidFill>
                  <a:schemeClr val="bg1"/>
                </a:solidFill>
                <a:latin typeface="Myriad Pro" panose="020B0503030403020204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Myriad Pro" panose="020B050303040302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yriad Pro" panose="020B0503030403020204"/>
              </a:rPr>
              <a:t>economie</a:t>
            </a:r>
            <a:r>
              <a:rPr lang="en-US" sz="2800" dirty="0">
                <a:solidFill>
                  <a:schemeClr val="bg1"/>
                </a:solidFill>
                <a:latin typeface="Myriad Pro" panose="020B0503030403020204"/>
              </a:rPr>
              <a:t> &amp; </a:t>
            </a:r>
            <a:r>
              <a:rPr lang="en-US" sz="2800" dirty="0" err="1">
                <a:solidFill>
                  <a:schemeClr val="bg1"/>
                </a:solidFill>
                <a:latin typeface="Myriad Pro" panose="020B0503030403020204"/>
              </a:rPr>
              <a:t>maatschappij</a:t>
            </a:r>
            <a:endParaRPr lang="en-US" sz="2800" dirty="0">
              <a:solidFill>
                <a:schemeClr val="bg1"/>
              </a:solidFill>
              <a:latin typeface="Myriad Pro" panose="020B0503030403020204"/>
            </a:endParaRPr>
          </a:p>
          <a:p>
            <a:pPr eaLnBrk="1" hangingPunct="1"/>
            <a:endParaRPr lang="en-US" sz="2800" dirty="0">
              <a:solidFill>
                <a:schemeClr val="bg1"/>
              </a:solidFill>
              <a:latin typeface="Myriad Pro" panose="020B0503030403020204"/>
            </a:endParaRPr>
          </a:p>
          <a:p>
            <a:pPr eaLnBrk="1" hangingPunct="1"/>
            <a:r>
              <a:rPr lang="en-US" sz="2800" b="1" dirty="0">
                <a:solidFill>
                  <a:schemeClr val="bg1"/>
                </a:solidFill>
                <a:latin typeface="Myriad Pro" panose="020B0503030403020204"/>
              </a:rPr>
              <a:t>NG</a:t>
            </a:r>
            <a:r>
              <a:rPr lang="en-US" sz="2800" dirty="0">
                <a:solidFill>
                  <a:schemeClr val="bg1"/>
                </a:solidFill>
                <a:latin typeface="Myriad Pro" panose="020B050303040302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yriad Pro" panose="020B0503030403020204"/>
              </a:rPr>
              <a:t>natuur</a:t>
            </a:r>
            <a:r>
              <a:rPr lang="en-US" sz="2800" dirty="0">
                <a:solidFill>
                  <a:schemeClr val="bg1"/>
                </a:solidFill>
                <a:latin typeface="Myriad Pro" panose="020B0503030403020204"/>
              </a:rPr>
              <a:t> &amp; </a:t>
            </a:r>
            <a:r>
              <a:rPr lang="en-US" sz="2800" dirty="0" err="1">
                <a:solidFill>
                  <a:schemeClr val="bg1"/>
                </a:solidFill>
                <a:latin typeface="Myriad Pro" panose="020B0503030403020204"/>
              </a:rPr>
              <a:t>gezondheid</a:t>
            </a:r>
            <a:endParaRPr lang="en-US" sz="2800" dirty="0">
              <a:solidFill>
                <a:schemeClr val="bg1"/>
              </a:solidFill>
              <a:latin typeface="Myriad Pro" panose="020B0503030403020204"/>
            </a:endParaRPr>
          </a:p>
          <a:p>
            <a:pPr eaLnBrk="1" hangingPunct="1"/>
            <a:r>
              <a:rPr lang="en-US" sz="2800" b="1" dirty="0">
                <a:solidFill>
                  <a:schemeClr val="bg1"/>
                </a:solidFill>
                <a:latin typeface="Myriad Pro" panose="020B0503030403020204"/>
              </a:rPr>
              <a:t>NT</a:t>
            </a:r>
            <a:r>
              <a:rPr lang="en-US" sz="2800" dirty="0">
                <a:solidFill>
                  <a:schemeClr val="bg1"/>
                </a:solidFill>
                <a:latin typeface="Myriad Pro" panose="020B050303040302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yriad Pro" panose="020B0503030403020204"/>
              </a:rPr>
              <a:t>natuur</a:t>
            </a:r>
            <a:r>
              <a:rPr lang="en-US" sz="2800" dirty="0">
                <a:solidFill>
                  <a:schemeClr val="bg1"/>
                </a:solidFill>
                <a:latin typeface="Myriad Pro" panose="020B0503030403020204"/>
              </a:rPr>
              <a:t>  &amp; </a:t>
            </a:r>
            <a:r>
              <a:rPr lang="en-US" sz="2800" dirty="0" err="1">
                <a:solidFill>
                  <a:schemeClr val="bg1"/>
                </a:solidFill>
                <a:latin typeface="Myriad Pro" panose="020B0503030403020204"/>
              </a:rPr>
              <a:t>techniek</a:t>
            </a:r>
            <a:endParaRPr lang="en-US" sz="2800" dirty="0">
              <a:solidFill>
                <a:schemeClr val="bg1"/>
              </a:solidFill>
              <a:latin typeface="Myriad Pro" panose="020B0503030403020204"/>
            </a:endParaRP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67199-933E-FA49-AFC1-E80C17EE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isk</a:t>
            </a:r>
          </a:p>
        </p:txBody>
      </p:sp>
      <p:pic>
        <p:nvPicPr>
          <p:cNvPr id="3" name="Picture 2" descr="Van Mavo (VMBO) naar HAVO">
            <a:extLst>
              <a:ext uri="{FF2B5EF4-FFF2-40B4-BE49-F238E27FC236}">
                <a16:creationId xmlns:a16="http://schemas.microsoft.com/office/drawing/2014/main" id="{E1665746-E2EB-7E0B-1A5F-92D47F822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19" y="1111774"/>
            <a:ext cx="3323861" cy="46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048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0" y="0"/>
            <a:ext cx="9756396" cy="583955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dirty="0">
                <a:solidFill>
                  <a:srgbClr val="000000"/>
                </a:solidFill>
                <a:latin typeface="Arial" charset="0"/>
              </a:rPr>
              <a:t>2</a:t>
            </a:r>
            <a:endParaRPr lang="nl-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Inhoud van deze avond</a:t>
            </a:r>
            <a:endParaRPr lang="nl-NL" sz="4000" dirty="0">
              <a:solidFill>
                <a:schemeClr val="bg1"/>
              </a:solidFill>
            </a:endParaRP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67199-933E-FA49-AFC1-E80C17EE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 err="1">
                <a:solidFill>
                  <a:srgbClr val="7A222E"/>
                </a:solidFill>
              </a:rPr>
              <a:t>isk</a:t>
            </a:r>
            <a:endParaRPr lang="nl-NL" dirty="0">
              <a:solidFill>
                <a:srgbClr val="7A222E"/>
              </a:solidFill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749D8A8C-B23E-46F0-8FB6-83C489D98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694" y="1258543"/>
            <a:ext cx="94897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buNone/>
            </a:pPr>
            <a:r>
              <a:rPr lang="nl-NL" sz="2800" b="0" i="0" dirty="0">
                <a:solidFill>
                  <a:schemeClr val="bg1"/>
                </a:solidFill>
                <a:effectLst/>
                <a:latin typeface="Myriad Pro" panose="020B0503030403020204"/>
              </a:rPr>
              <a:t>​</a:t>
            </a:r>
          </a:p>
        </p:txBody>
      </p:sp>
      <p:pic>
        <p:nvPicPr>
          <p:cNvPr id="2" name="Afbeelding 1" descr="Afbeelding met hek, persoon, vrouw, gebouw&#10;&#10;Automatisch gegenereerde beschrijving">
            <a:extLst>
              <a:ext uri="{FF2B5EF4-FFF2-40B4-BE49-F238E27FC236}">
                <a16:creationId xmlns:a16="http://schemas.microsoft.com/office/drawing/2014/main" id="{89311CDD-F792-E15F-0CE5-7263955D5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46" y="2802681"/>
            <a:ext cx="4486891" cy="299096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02567C7-9CE7-E872-63C0-F95F39CB34FF}"/>
              </a:ext>
            </a:extLst>
          </p:cNvPr>
          <p:cNvSpPr txBox="1"/>
          <p:nvPr/>
        </p:nvSpPr>
        <p:spPr>
          <a:xfrm>
            <a:off x="567385" y="819125"/>
            <a:ext cx="704161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b="0" dirty="0">
                <a:solidFill>
                  <a:schemeClr val="bg1"/>
                </a:solidFill>
              </a:rPr>
              <a:t>Voorstellen </a:t>
            </a:r>
            <a:endParaRPr lang="nl-NL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b="0" dirty="0">
                <a:solidFill>
                  <a:schemeClr val="bg1"/>
                </a:solidFill>
              </a:rPr>
              <a:t>F. Schut, docent LO en decaan VMBO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b="0" dirty="0">
                <a:solidFill>
                  <a:schemeClr val="bg1"/>
                </a:solidFill>
              </a:rPr>
              <a:t>M. Kors, docent aardrijkskunde en decaan havo-vwo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P</a:t>
            </a:r>
            <a:r>
              <a:rPr lang="nl-NL" sz="2800" b="0" dirty="0">
                <a:solidFill>
                  <a:schemeClr val="bg1"/>
                </a:solidFill>
              </a:rPr>
              <a:t>rofielen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LOB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b="0" dirty="0">
                <a:solidFill>
                  <a:schemeClr val="bg1"/>
                </a:solidFill>
              </a:rPr>
              <a:t>MBO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Keuzeformulieren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Havo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98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-1" y="1012545"/>
            <a:ext cx="10303959" cy="48270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12474429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66694" y="95114"/>
            <a:ext cx="1036869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u="none" strike="noStrike" kern="1200" cap="none" spc="0" normalizeH="0" noProof="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yriad Pro" panose="020B0503030403020204" pitchFamily="34" charset="0"/>
              </a:rPr>
              <a:t>CM: Cultuur en maatschappij</a:t>
            </a: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67199-933E-FA49-AFC1-E80C17EE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isk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3888E57-0EB9-2CAB-AA8C-A88FBD6B1185}"/>
              </a:ext>
            </a:extLst>
          </p:cNvPr>
          <p:cNvSpPr txBox="1">
            <a:spLocks noChangeArrowheads="1"/>
          </p:cNvSpPr>
          <p:nvPr/>
        </p:nvSpPr>
        <p:spPr>
          <a:xfrm>
            <a:off x="299404" y="1055940"/>
            <a:ext cx="3384782" cy="53285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b="1" dirty="0">
                <a:solidFill>
                  <a:schemeClr val="bg1"/>
                </a:solidFill>
                <a:latin typeface="Myriad Pro" panose="020B0503030403020204"/>
              </a:rPr>
              <a:t>Havo</a:t>
            </a:r>
          </a:p>
          <a:p>
            <a:r>
              <a:rPr lang="nl-NL" b="1" dirty="0">
                <a:solidFill>
                  <a:schemeClr val="bg1"/>
                </a:solidFill>
                <a:latin typeface="Myriad Pro" panose="020B0503030403020204"/>
              </a:rPr>
              <a:t>Nederlands</a:t>
            </a:r>
          </a:p>
          <a:p>
            <a:r>
              <a:rPr lang="nl-NL" b="1" dirty="0">
                <a:solidFill>
                  <a:schemeClr val="bg1"/>
                </a:solidFill>
                <a:latin typeface="Myriad Pro" panose="020B0503030403020204"/>
              </a:rPr>
              <a:t>Engels</a:t>
            </a:r>
          </a:p>
          <a:p>
            <a:endParaRPr lang="nl-NL" b="1" dirty="0">
              <a:solidFill>
                <a:schemeClr val="bg1"/>
              </a:solidFill>
              <a:latin typeface="Myriad Pro" panose="020B0503030403020204"/>
            </a:endParaRPr>
          </a:p>
          <a:p>
            <a:endParaRPr lang="nl-NL" b="1" dirty="0">
              <a:solidFill>
                <a:schemeClr val="bg1"/>
              </a:solidFill>
              <a:latin typeface="Myriad Pro" panose="020B0503030403020204"/>
            </a:endParaRPr>
          </a:p>
          <a:p>
            <a:r>
              <a:rPr lang="nl-NL" b="1" dirty="0">
                <a:solidFill>
                  <a:schemeClr val="bg1"/>
                </a:solidFill>
                <a:latin typeface="Myriad Pro" panose="020B0503030403020204"/>
              </a:rPr>
              <a:t>Geschiedenis</a:t>
            </a:r>
          </a:p>
          <a:p>
            <a:r>
              <a:rPr lang="nl-NL" dirty="0">
                <a:solidFill>
                  <a:schemeClr val="bg1"/>
                </a:solidFill>
                <a:latin typeface="Myriad Pro" panose="020B0503030403020204"/>
              </a:rPr>
              <a:t>DU of FA </a:t>
            </a:r>
          </a:p>
          <a:p>
            <a:r>
              <a:rPr lang="nl-NL" dirty="0">
                <a:solidFill>
                  <a:schemeClr val="bg1"/>
                </a:solidFill>
                <a:latin typeface="Myriad Pro" panose="020B0503030403020204"/>
              </a:rPr>
              <a:t>AK of EC </a:t>
            </a:r>
          </a:p>
          <a:p>
            <a:r>
              <a:rPr lang="nl-NL" kern="0" dirty="0">
                <a:solidFill>
                  <a:schemeClr val="bg1"/>
                </a:solidFill>
                <a:latin typeface="Myriad Pro" panose="020B0503030403020204"/>
              </a:rPr>
              <a:t>DU of FA of KU  </a:t>
            </a:r>
          </a:p>
          <a:p>
            <a:endParaRPr lang="nl-NL" dirty="0">
              <a:solidFill>
                <a:schemeClr val="bg1"/>
              </a:solidFill>
              <a:latin typeface="Myriad Pro" panose="020B050303040302020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dirty="0">
              <a:solidFill>
                <a:srgbClr val="660033"/>
              </a:solidFill>
              <a:latin typeface="Comic Sans MS" pitchFamily="66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7C6DD3A-4273-AA7B-D327-7E21199F136E}"/>
              </a:ext>
            </a:extLst>
          </p:cNvPr>
          <p:cNvSpPr txBox="1">
            <a:spLocks noChangeArrowheads="1"/>
          </p:cNvSpPr>
          <p:nvPr/>
        </p:nvSpPr>
        <p:spPr>
          <a:xfrm>
            <a:off x="4158580" y="5131398"/>
            <a:ext cx="3384782" cy="7403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kern="0" dirty="0">
                <a:solidFill>
                  <a:schemeClr val="bg1"/>
                </a:solidFill>
                <a:latin typeface="Myriad Pro" panose="020B0503030403020204"/>
              </a:rPr>
              <a:t>KU geen mavovak   </a:t>
            </a:r>
          </a:p>
          <a:p>
            <a:endParaRPr lang="nl-NL" dirty="0">
              <a:solidFill>
                <a:schemeClr val="bg1"/>
              </a:solidFill>
              <a:latin typeface="Myriad Pro" panose="020B050303040302020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dirty="0">
              <a:solidFill>
                <a:srgbClr val="660033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204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-1" y="1012545"/>
            <a:ext cx="10303959" cy="48270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12474429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66694" y="95114"/>
            <a:ext cx="1036869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E</a:t>
            </a:r>
            <a:r>
              <a:rPr kumimoji="0" lang="nl-NL" sz="5400" b="1" u="none" strike="noStrike" kern="1200" cap="none" spc="0" normalizeH="0" noProof="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yriad Pro" panose="020B0503030403020204" pitchFamily="34" charset="0"/>
              </a:rPr>
              <a:t>M: Economie en maatschappij</a:t>
            </a: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67199-933E-FA49-AFC1-E80C17EE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isk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3888E57-0EB9-2CAB-AA8C-A88FBD6B1185}"/>
              </a:ext>
            </a:extLst>
          </p:cNvPr>
          <p:cNvSpPr txBox="1">
            <a:spLocks noChangeArrowheads="1"/>
          </p:cNvSpPr>
          <p:nvPr/>
        </p:nvSpPr>
        <p:spPr>
          <a:xfrm>
            <a:off x="299403" y="1055940"/>
            <a:ext cx="4176464" cy="53285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nl-NL" b="1" dirty="0">
                <a:solidFill>
                  <a:schemeClr val="bg1"/>
                </a:solidFill>
                <a:latin typeface="Myriad Pro" panose="020B0503030403020204"/>
              </a:rPr>
              <a:t>Havo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  <a:latin typeface="Myriad Pro" panose="020B0503030403020204"/>
              </a:rPr>
              <a:t>Nederlands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  <a:latin typeface="Myriad Pro" panose="020B0503030403020204"/>
              </a:rPr>
              <a:t>Engels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nl-NL" b="1" dirty="0">
              <a:solidFill>
                <a:schemeClr val="bg1"/>
              </a:solidFill>
              <a:latin typeface="Myriad Pro" panose="020B0503030403020204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nl-NL" b="1" dirty="0">
              <a:solidFill>
                <a:schemeClr val="bg1"/>
              </a:solidFill>
              <a:latin typeface="Myriad Pro" panose="020B0503030403020204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  <a:latin typeface="Myriad Pro" panose="020B0503030403020204"/>
              </a:rPr>
              <a:t>Geschiedenis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  <a:latin typeface="Myriad Pro" panose="020B0503030403020204"/>
              </a:rPr>
              <a:t>Economie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Myriad Pro" panose="020B0503030403020204"/>
              </a:rPr>
              <a:t>Wiskunde</a:t>
            </a:r>
            <a:r>
              <a:rPr lang="nl-NL" b="1" dirty="0">
                <a:solidFill>
                  <a:schemeClr val="bg1"/>
                </a:solidFill>
                <a:latin typeface="Myriad Pro" panose="020B0503030403020204"/>
              </a:rPr>
              <a:t> </a:t>
            </a:r>
            <a:r>
              <a:rPr lang="nl-NL" dirty="0">
                <a:solidFill>
                  <a:schemeClr val="bg1"/>
                </a:solidFill>
                <a:latin typeface="Myriad Pro" panose="020B0503030403020204"/>
              </a:rPr>
              <a:t>(A of B)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kern="0" dirty="0">
                <a:solidFill>
                  <a:schemeClr val="bg1"/>
                </a:solidFill>
                <a:latin typeface="Myriad Pro" panose="020B0503030403020204"/>
              </a:rPr>
              <a:t>AK of DU of FA of BE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>
              <a:solidFill>
                <a:srgbClr val="660033"/>
              </a:solidFill>
              <a:latin typeface="Comic Sans MS" pitchFamily="66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1BADB27-109B-95A4-515B-03F775326D5B}"/>
              </a:ext>
            </a:extLst>
          </p:cNvPr>
          <p:cNvSpPr txBox="1">
            <a:spLocks noChangeArrowheads="1"/>
          </p:cNvSpPr>
          <p:nvPr/>
        </p:nvSpPr>
        <p:spPr>
          <a:xfrm>
            <a:off x="5451043" y="5099229"/>
            <a:ext cx="3384782" cy="7403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kern="0" dirty="0">
                <a:solidFill>
                  <a:schemeClr val="bg1"/>
                </a:solidFill>
                <a:latin typeface="Myriad Pro" panose="020B0503030403020204"/>
              </a:rPr>
              <a:t>BE geen mavovak   </a:t>
            </a:r>
          </a:p>
          <a:p>
            <a:endParaRPr lang="nl-NL" dirty="0">
              <a:solidFill>
                <a:schemeClr val="bg1"/>
              </a:solidFill>
              <a:latin typeface="Myriad Pro" panose="020B050303040302020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dirty="0">
              <a:solidFill>
                <a:srgbClr val="660033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6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-1" y="1012545"/>
            <a:ext cx="10303959" cy="48270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12474429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66694" y="95114"/>
            <a:ext cx="1036869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u="none" strike="noStrike" kern="1200" cap="none" spc="0" normalizeH="0" noProof="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yriad Pro" panose="020B0503030403020204" pitchFamily="34" charset="0"/>
              </a:rPr>
              <a:t>NG: Natuur en gezondheid</a:t>
            </a: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67199-933E-FA49-AFC1-E80C17EE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isk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3888E57-0EB9-2CAB-AA8C-A88FBD6B1185}"/>
              </a:ext>
            </a:extLst>
          </p:cNvPr>
          <p:cNvSpPr txBox="1">
            <a:spLocks noChangeArrowheads="1"/>
          </p:cNvSpPr>
          <p:nvPr/>
        </p:nvSpPr>
        <p:spPr>
          <a:xfrm>
            <a:off x="299403" y="1055940"/>
            <a:ext cx="9253388" cy="53285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nl-NL" b="1" dirty="0">
                <a:solidFill>
                  <a:schemeClr val="bg1"/>
                </a:solidFill>
                <a:latin typeface="Myriad Pro" panose="020B0503030403020204"/>
              </a:rPr>
              <a:t>Havo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  <a:latin typeface="Myriad Pro" panose="020B0503030403020204"/>
              </a:rPr>
              <a:t>Nederlands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  <a:latin typeface="Myriad Pro" panose="020B0503030403020204"/>
              </a:rPr>
              <a:t>Engels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nl-NL" b="1" dirty="0">
              <a:solidFill>
                <a:schemeClr val="bg1"/>
              </a:solidFill>
              <a:latin typeface="Myriad Pro" panose="020B0503030403020204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nl-NL" b="1" dirty="0">
              <a:solidFill>
                <a:schemeClr val="bg1"/>
              </a:solidFill>
              <a:latin typeface="Myriad Pro" panose="020B0503030403020204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  <a:latin typeface="Myriad Pro" panose="020B0503030403020204"/>
              </a:rPr>
              <a:t>Biologie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  <a:latin typeface="Myriad Pro" panose="020B0503030403020204"/>
              </a:rPr>
              <a:t>Scheikunde </a:t>
            </a:r>
            <a:r>
              <a:rPr lang="nl-NL" dirty="0">
                <a:solidFill>
                  <a:schemeClr val="bg1"/>
                </a:solidFill>
                <a:latin typeface="Myriad Pro" panose="020B0503030403020204"/>
              </a:rPr>
              <a:t>(nask2)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Myriad Pro" panose="020B0503030403020204"/>
              </a:rPr>
              <a:t>Wiskunde A of B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Myriad Pro" panose="020B0503030403020204"/>
              </a:rPr>
              <a:t>AK of NA (nask1)</a:t>
            </a:r>
          </a:p>
          <a:p>
            <a:pPr marL="0" indent="0" eaLnBrk="1" hangingPunct="1">
              <a:buNone/>
            </a:pPr>
            <a:endParaRPr lang="nl-NL" dirty="0">
              <a:solidFill>
                <a:srgbClr val="660033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311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-1" y="1012545"/>
            <a:ext cx="10303959" cy="48270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12474429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66694" y="95114"/>
            <a:ext cx="1036869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u="none" strike="noStrike" kern="1200" cap="none" spc="0" normalizeH="0" noProof="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yriad Pro" panose="020B0503030403020204" pitchFamily="34" charset="0"/>
              </a:rPr>
              <a:t>N</a:t>
            </a:r>
            <a:r>
              <a:rPr lang="nl-NL" sz="54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T</a:t>
            </a:r>
            <a:r>
              <a:rPr kumimoji="0" lang="nl-NL" sz="5400" b="1" u="none" strike="noStrike" kern="1200" cap="none" spc="0" normalizeH="0" noProof="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yriad Pro" panose="020B0503030403020204" pitchFamily="34" charset="0"/>
              </a:rPr>
              <a:t>: Natuur en techniek</a:t>
            </a: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67199-933E-FA49-AFC1-E80C17EE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isk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3888E57-0EB9-2CAB-AA8C-A88FBD6B1185}"/>
              </a:ext>
            </a:extLst>
          </p:cNvPr>
          <p:cNvSpPr txBox="1">
            <a:spLocks noChangeArrowheads="1"/>
          </p:cNvSpPr>
          <p:nvPr/>
        </p:nvSpPr>
        <p:spPr>
          <a:xfrm>
            <a:off x="299402" y="1055940"/>
            <a:ext cx="6155231" cy="53285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nl-NL" b="1" dirty="0">
                <a:solidFill>
                  <a:schemeClr val="bg1"/>
                </a:solidFill>
                <a:latin typeface="Myriad Pro" panose="020B0503030403020204"/>
              </a:rPr>
              <a:t>Havo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  <a:latin typeface="Myriad Pro" panose="020B0503030403020204"/>
              </a:rPr>
              <a:t>Nederlands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  <a:latin typeface="Myriad Pro" panose="020B0503030403020204"/>
              </a:rPr>
              <a:t>Engels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  <a:latin typeface="Myriad Pro" panose="020B0503030403020204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  <a:latin typeface="Myriad Pro" panose="020B0503030403020204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  <a:latin typeface="Myriad Pro" panose="020B0503030403020204"/>
              </a:rPr>
              <a:t>Natuurkunde </a:t>
            </a:r>
            <a:r>
              <a:rPr lang="nl-NL" dirty="0">
                <a:solidFill>
                  <a:schemeClr val="bg1"/>
                </a:solidFill>
                <a:latin typeface="Myriad Pro" panose="020B0503030403020204"/>
              </a:rPr>
              <a:t>(nask1)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  <a:latin typeface="Myriad Pro" panose="020B0503030403020204"/>
              </a:rPr>
              <a:t>Scheikunde </a:t>
            </a:r>
            <a:r>
              <a:rPr lang="nl-NL" dirty="0">
                <a:solidFill>
                  <a:schemeClr val="bg1"/>
                </a:solidFill>
                <a:latin typeface="Myriad Pro" panose="020B0503030403020204"/>
              </a:rPr>
              <a:t>(nask2)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  <a:latin typeface="Myriad Pro" panose="020B0503030403020204"/>
              </a:rPr>
              <a:t>Wiskunde 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  <a:latin typeface="Myriad Pro" panose="020B0503030403020204"/>
              </a:rPr>
              <a:t>Biologie</a:t>
            </a:r>
          </a:p>
          <a:p>
            <a:pPr marL="0" indent="0" eaLnBrk="1" hangingPunct="1">
              <a:buNone/>
            </a:pPr>
            <a:endParaRPr lang="nl-NL" dirty="0">
              <a:solidFill>
                <a:srgbClr val="660033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020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-1" y="1012545"/>
            <a:ext cx="10303959" cy="48270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12474429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66694" y="95114"/>
            <a:ext cx="1036869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3: Vrije deel</a:t>
            </a:r>
            <a:endParaRPr kumimoji="0" lang="nl-NL" sz="5400" b="1" u="none" strike="noStrike" kern="1200" cap="none" spc="0" normalizeH="0" noProof="0" dirty="0">
              <a:ln w="12700">
                <a:noFill/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67199-933E-FA49-AFC1-E80C17EE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isk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3888E57-0EB9-2CAB-AA8C-A88FBD6B1185}"/>
              </a:ext>
            </a:extLst>
          </p:cNvPr>
          <p:cNvSpPr txBox="1">
            <a:spLocks noChangeArrowheads="1"/>
          </p:cNvSpPr>
          <p:nvPr/>
        </p:nvSpPr>
        <p:spPr>
          <a:xfrm>
            <a:off x="299402" y="1055940"/>
            <a:ext cx="9631997" cy="53285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nl-NL" dirty="0">
                <a:solidFill>
                  <a:schemeClr val="bg1"/>
                </a:solidFill>
                <a:latin typeface="Myriad Pro" panose="020B0503030403020204"/>
              </a:rPr>
              <a:t>Havo 7</a:t>
            </a:r>
            <a:r>
              <a:rPr lang="nl-NL" baseline="30000" dirty="0">
                <a:solidFill>
                  <a:schemeClr val="bg1"/>
                </a:solidFill>
                <a:latin typeface="Myriad Pro" panose="020B0503030403020204"/>
              </a:rPr>
              <a:t>e</a:t>
            </a:r>
            <a:r>
              <a:rPr lang="nl-NL" dirty="0">
                <a:solidFill>
                  <a:schemeClr val="bg1"/>
                </a:solidFill>
                <a:latin typeface="Myriad Pro" panose="020B0503030403020204"/>
              </a:rPr>
              <a:t> vak </a:t>
            </a:r>
          </a:p>
          <a:p>
            <a:pPr marL="0" indent="0" eaLnBrk="1" hangingPunct="1">
              <a:buNone/>
            </a:pPr>
            <a:endParaRPr lang="nl-NL" b="1" dirty="0">
              <a:solidFill>
                <a:schemeClr val="bg1"/>
              </a:solidFill>
              <a:latin typeface="Myriad Pro" panose="020B0503030403020204"/>
            </a:endParaRPr>
          </a:p>
          <a:p>
            <a:pPr marL="0" indent="0" eaLnBrk="1" hangingPunct="1">
              <a:buNone/>
            </a:pPr>
            <a:r>
              <a:rPr lang="nl-NL" b="1" dirty="0">
                <a:solidFill>
                  <a:schemeClr val="bg1"/>
                </a:solidFill>
                <a:latin typeface="Myriad Pro" panose="020B0503030403020204"/>
              </a:rPr>
              <a:t>Keuzemogelijkheden </a:t>
            </a:r>
          </a:p>
          <a:p>
            <a:pPr marL="0" indent="0" eaLnBrk="1" hangingPunct="1">
              <a:buNone/>
            </a:pPr>
            <a:endParaRPr lang="nl-NL" b="1" dirty="0">
              <a:solidFill>
                <a:schemeClr val="bg1"/>
              </a:solidFill>
              <a:latin typeface="Myriad Pro" panose="020B0503030403020204"/>
            </a:endParaRPr>
          </a:p>
          <a:p>
            <a:pPr marL="0" indent="0" eaLnBrk="1" hangingPunct="1">
              <a:buNone/>
            </a:pPr>
            <a:endParaRPr lang="nl-NL" b="1" dirty="0">
              <a:solidFill>
                <a:schemeClr val="bg1"/>
              </a:solidFill>
              <a:latin typeface="Myriad Pro" panose="020B0503030403020204"/>
            </a:endParaRPr>
          </a:p>
          <a:p>
            <a:pPr marL="0" indent="0" eaLnBrk="1" hangingPunct="1">
              <a:buNone/>
            </a:pPr>
            <a:endParaRPr lang="nl-NL" b="1" dirty="0">
              <a:solidFill>
                <a:schemeClr val="bg1"/>
              </a:solidFill>
              <a:latin typeface="Myriad Pro" panose="020B0503030403020204"/>
            </a:endParaRPr>
          </a:p>
          <a:p>
            <a:pPr marL="0" indent="0" eaLnBrk="1" hangingPunct="1">
              <a:buNone/>
            </a:pPr>
            <a:r>
              <a:rPr lang="nl-NL" b="1" dirty="0">
                <a:solidFill>
                  <a:schemeClr val="bg1"/>
                </a:solidFill>
                <a:latin typeface="Myriad Pro" panose="020B0503030403020204"/>
              </a:rPr>
              <a:t>Niet mogelijk </a:t>
            </a:r>
            <a:endParaRPr lang="nl-NL" dirty="0">
              <a:solidFill>
                <a:srgbClr val="660033"/>
              </a:solidFill>
              <a:latin typeface="Comic Sans MS" pitchFamily="66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A3D5BC1-707C-B8CB-9750-14F101AC8E2E}"/>
              </a:ext>
            </a:extLst>
          </p:cNvPr>
          <p:cNvSpPr txBox="1"/>
          <p:nvPr/>
        </p:nvSpPr>
        <p:spPr>
          <a:xfrm>
            <a:off x="406401" y="2603500"/>
            <a:ext cx="4559300" cy="1231106"/>
          </a:xfrm>
          <a:prstGeom prst="rect">
            <a:avLst/>
          </a:prstGeom>
          <a:solidFill>
            <a:srgbClr val="F7A700"/>
          </a:solidFill>
        </p:spPr>
        <p:txBody>
          <a:bodyPr wrap="square" rtlCol="0">
            <a:spAutoFit/>
          </a:bodyPr>
          <a:lstStyle/>
          <a:p>
            <a:r>
              <a:rPr lang="nl-NL" sz="2800" b="1" dirty="0" err="1">
                <a:latin typeface="Myriad Pro" panose="020B0503030403020204"/>
                <a:cs typeface="Arial" panose="020B0604020202020204" pitchFamily="34" charset="0"/>
              </a:rPr>
              <a:t>Ak</a:t>
            </a:r>
            <a:r>
              <a:rPr lang="nl-NL" sz="2800" b="1" dirty="0">
                <a:latin typeface="Myriad Pro" panose="020B0503030403020204"/>
                <a:cs typeface="Arial" panose="020B0604020202020204" pitchFamily="34" charset="0"/>
              </a:rPr>
              <a:t>, Bi, Du, </a:t>
            </a:r>
            <a:r>
              <a:rPr lang="nl-NL" sz="2800" b="1" dirty="0" err="1">
                <a:latin typeface="Myriad Pro" panose="020B0503030403020204"/>
                <a:cs typeface="Arial" panose="020B0604020202020204" pitchFamily="34" charset="0"/>
              </a:rPr>
              <a:t>Ec</a:t>
            </a:r>
            <a:r>
              <a:rPr lang="nl-NL" sz="2800" b="1" dirty="0">
                <a:latin typeface="Myriad Pro" panose="020B0503030403020204"/>
                <a:cs typeface="Arial" panose="020B0604020202020204" pitchFamily="34" charset="0"/>
              </a:rPr>
              <a:t>, Beco, Fa</a:t>
            </a:r>
          </a:p>
          <a:p>
            <a:r>
              <a:rPr lang="nl-NL" sz="2800" b="1" dirty="0">
                <a:latin typeface="Myriad Pro" panose="020B0503030403020204"/>
                <a:cs typeface="Arial" panose="020B0604020202020204" pitchFamily="34" charset="0"/>
              </a:rPr>
              <a:t>Na, </a:t>
            </a:r>
            <a:r>
              <a:rPr lang="nl-NL" sz="2800" b="1" dirty="0" err="1">
                <a:latin typeface="Myriad Pro" panose="020B0503030403020204"/>
                <a:cs typeface="Arial" panose="020B0604020202020204" pitchFamily="34" charset="0"/>
              </a:rPr>
              <a:t>Sk</a:t>
            </a:r>
            <a:r>
              <a:rPr lang="nl-NL" sz="2800" b="1" dirty="0">
                <a:latin typeface="Myriad Pro" panose="020B0503030403020204"/>
                <a:cs typeface="Arial" panose="020B0604020202020204" pitchFamily="34" charset="0"/>
              </a:rPr>
              <a:t>, </a:t>
            </a:r>
            <a:r>
              <a:rPr lang="nl-NL" sz="2800" b="1" dirty="0" err="1">
                <a:latin typeface="Myriad Pro" panose="020B0503030403020204"/>
                <a:cs typeface="Arial" panose="020B0604020202020204" pitchFamily="34" charset="0"/>
              </a:rPr>
              <a:t>Gs</a:t>
            </a:r>
            <a:r>
              <a:rPr lang="nl-NL" sz="2800" b="1" dirty="0">
                <a:latin typeface="Myriad Pro" panose="020B0503030403020204"/>
                <a:cs typeface="Arial" panose="020B0604020202020204" pitchFamily="34" charset="0"/>
              </a:rPr>
              <a:t>, </a:t>
            </a:r>
            <a:r>
              <a:rPr lang="nl-NL" sz="2800" b="1" dirty="0" err="1">
                <a:latin typeface="Myriad Pro" panose="020B0503030403020204"/>
                <a:cs typeface="Arial" panose="020B0604020202020204" pitchFamily="34" charset="0"/>
              </a:rPr>
              <a:t>Ku</a:t>
            </a:r>
            <a:r>
              <a:rPr lang="nl-NL" sz="2800" b="1" dirty="0">
                <a:latin typeface="Myriad Pro" panose="020B0503030403020204"/>
                <a:cs typeface="Arial" panose="020B0604020202020204" pitchFamily="34" charset="0"/>
              </a:rPr>
              <a:t>, </a:t>
            </a:r>
            <a:r>
              <a:rPr lang="nl-NL" sz="2800" b="1" dirty="0" err="1">
                <a:latin typeface="Myriad Pro" panose="020B0503030403020204"/>
                <a:cs typeface="Arial" panose="020B0604020202020204" pitchFamily="34" charset="0"/>
              </a:rPr>
              <a:t>WiA</a:t>
            </a:r>
            <a:r>
              <a:rPr lang="nl-NL" sz="2800" b="1" dirty="0">
                <a:latin typeface="Myriad Pro" panose="020B0503030403020204"/>
                <a:cs typeface="Arial" panose="020B0604020202020204" pitchFamily="34" charset="0"/>
              </a:rPr>
              <a:t>, </a:t>
            </a:r>
            <a:r>
              <a:rPr lang="nl-NL" sz="2800" b="1" dirty="0" err="1">
                <a:latin typeface="Myriad Pro" panose="020B0503030403020204"/>
                <a:cs typeface="Arial" panose="020B0604020202020204" pitchFamily="34" charset="0"/>
              </a:rPr>
              <a:t>WiB</a:t>
            </a:r>
            <a:endParaRPr lang="nl-NL" sz="2800" b="1" dirty="0">
              <a:latin typeface="Myriad Pro" panose="020B0503030403020204"/>
              <a:cs typeface="Arial" panose="020B0604020202020204" pitchFamily="34" charset="0"/>
            </a:endParaRP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343E3CF-33F7-59F8-15C2-DE6E9F654865}"/>
              </a:ext>
            </a:extLst>
          </p:cNvPr>
          <p:cNvSpPr txBox="1"/>
          <p:nvPr/>
        </p:nvSpPr>
        <p:spPr>
          <a:xfrm>
            <a:off x="406400" y="4570954"/>
            <a:ext cx="9334499" cy="800219"/>
          </a:xfrm>
          <a:prstGeom prst="rect">
            <a:avLst/>
          </a:prstGeom>
          <a:solidFill>
            <a:srgbClr val="F7A700"/>
          </a:solidFill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nl-NL" sz="2800" b="1" dirty="0">
                <a:latin typeface="Myriad Pro" panose="020B0503030403020204"/>
                <a:ea typeface="Times New Roman" panose="02020603050405020304" pitchFamily="18" charset="0"/>
              </a:rPr>
              <a:t>WA + WB   NA + FA    NA + GS   KU + SK   </a:t>
            </a:r>
            <a:r>
              <a:rPr lang="pt-BR" sz="2800" b="1" dirty="0">
                <a:latin typeface="Myriad Pro" panose="020B0503030403020204"/>
                <a:ea typeface="Times New Roman" panose="02020603050405020304" pitchFamily="18" charset="0"/>
              </a:rPr>
              <a:t>GS + SK</a:t>
            </a:r>
            <a:endParaRPr lang="nl-NL" sz="2800" b="1" dirty="0">
              <a:latin typeface="Myriad Pro" panose="020B0503030403020204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1876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-1" y="1012545"/>
            <a:ext cx="10303959" cy="48270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12474429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66694" y="95114"/>
            <a:ext cx="1036869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Wiskunde</a:t>
            </a:r>
            <a:endParaRPr kumimoji="0" lang="nl-NL" sz="5400" b="1" u="none" strike="noStrike" kern="1200" cap="none" spc="0" normalizeH="0" noProof="0" dirty="0">
              <a:ln w="12700">
                <a:noFill/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67199-933E-FA49-AFC1-E80C17EE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isk</a:t>
            </a:r>
          </a:p>
        </p:txBody>
      </p:sp>
      <p:graphicFrame>
        <p:nvGraphicFramePr>
          <p:cNvPr id="2" name="Tijdelijke aanduiding voor inhoud 3">
            <a:extLst>
              <a:ext uri="{FF2B5EF4-FFF2-40B4-BE49-F238E27FC236}">
                <a16:creationId xmlns:a16="http://schemas.microsoft.com/office/drawing/2014/main" id="{2029C350-2F41-3106-359C-95C0C2CD97DC}"/>
              </a:ext>
            </a:extLst>
          </p:cNvPr>
          <p:cNvGraphicFramePr>
            <a:graphicFrameLocks/>
          </p:cNvGraphicFramePr>
          <p:nvPr/>
        </p:nvGraphicFramePr>
        <p:xfrm>
          <a:off x="299403" y="1219201"/>
          <a:ext cx="9733596" cy="4420095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5143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9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49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kumimoji="0" lang="nl-NL" sz="33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 panose="020B0503030403020204"/>
                        </a:rPr>
                        <a:t>Wiskunde A</a:t>
                      </a:r>
                      <a:endParaRPr lang="nl-NL" sz="1600" dirty="0">
                        <a:solidFill>
                          <a:schemeClr val="tx1"/>
                        </a:solidFill>
                        <a:latin typeface="Myriad Pro" panose="020B0503030403020204"/>
                      </a:endParaRPr>
                    </a:p>
                  </a:txBody>
                  <a:tcPr marL="68580" marR="68580" marT="31173" marB="31173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kumimoji="0" lang="nl-NL" sz="33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 panose="020B0503030403020204"/>
                        </a:rPr>
                        <a:t>Wiskunde B</a:t>
                      </a:r>
                      <a:endParaRPr lang="nl-NL" sz="1600" dirty="0">
                        <a:solidFill>
                          <a:schemeClr val="tx1"/>
                        </a:solidFill>
                        <a:latin typeface="Myriad Pro" panose="020B0503030403020204"/>
                      </a:endParaRPr>
                    </a:p>
                  </a:txBody>
                  <a:tcPr marL="68580" marR="68580" marT="31173" marB="3117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1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eaLnBrk="1" hangingPunct="1"/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Statistiek, kansberekening, functies</a:t>
                      </a:r>
                    </a:p>
                  </a:txBody>
                  <a:tcPr marL="68580" marR="68580" marT="31173" marB="31173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eaLnBrk="1" hangingPunct="1"/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Functies, meetkunde, algebra</a:t>
                      </a:r>
                    </a:p>
                  </a:txBody>
                  <a:tcPr marL="68580" marR="68580" marT="31173" marB="3117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9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Toegepaste wiskunde</a:t>
                      </a:r>
                    </a:p>
                  </a:txBody>
                  <a:tcPr marL="68580" marR="68580" marT="31173" marB="31173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endParaRPr lang="nl-NL" sz="2000" dirty="0">
                        <a:solidFill>
                          <a:schemeClr val="tx1"/>
                        </a:solidFill>
                        <a:latin typeface="Myriad Pro" panose="020B0503030403020204"/>
                      </a:endParaRPr>
                    </a:p>
                  </a:txBody>
                  <a:tcPr marL="68580" marR="68580" marT="31173" marB="3117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3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taliger, contextrijker</a:t>
                      </a:r>
                    </a:p>
                  </a:txBody>
                  <a:tcPr marL="68580" marR="68580" marT="31173" marB="31173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Abstracter</a:t>
                      </a:r>
                    </a:p>
                  </a:txBody>
                  <a:tcPr marL="68580" marR="68580" marT="31173" marB="3117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78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M.n. voor economische, sociale, natuur/milieu vervolgopleidingen </a:t>
                      </a:r>
                    </a:p>
                    <a:p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(CM, EM, NG)</a:t>
                      </a:r>
                    </a:p>
                  </a:txBody>
                  <a:tcPr marL="68580" marR="68580" marT="31173" marB="31173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M.n. voor technische vervolgopleidingen (NT)</a:t>
                      </a:r>
                    </a:p>
                  </a:txBody>
                  <a:tcPr marL="68580" marR="68580" marT="31173" marB="31173"/>
                </a:tc>
                <a:extLst>
                  <a:ext uri="{0D108BD9-81ED-4DB2-BD59-A6C34878D82A}">
                    <a16:rowId xmlns:a16="http://schemas.microsoft.com/office/drawing/2014/main" val="2132794078"/>
                  </a:ext>
                </a:extLst>
              </a:tr>
              <a:tr h="8543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Raakvlakken mavo wiskunde</a:t>
                      </a:r>
                    </a:p>
                  </a:txBody>
                  <a:tcPr marL="68580" marR="68580" marT="31173" marB="31173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Goede combi met natuurkunde</a:t>
                      </a:r>
                    </a:p>
                  </a:txBody>
                  <a:tcPr marL="68580" marR="68580" marT="31173" marB="3117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4988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nl-NL" sz="2000" b="1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Inhaalmodule na examen verplicht</a:t>
                      </a:r>
                    </a:p>
                  </a:txBody>
                  <a:tcPr marL="68580" marR="68580" marT="31173" marB="31173"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Module WB in voorjaar verplicht</a:t>
                      </a:r>
                    </a:p>
                  </a:txBody>
                  <a:tcPr marL="68580" marR="68580" marT="31173" marB="31173"/>
                </a:tc>
                <a:extLst>
                  <a:ext uri="{0D108BD9-81ED-4DB2-BD59-A6C34878D82A}">
                    <a16:rowId xmlns:a16="http://schemas.microsoft.com/office/drawing/2014/main" val="3119525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3421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-1" y="1012545"/>
            <a:ext cx="10303959" cy="48270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12474429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66694" y="95114"/>
            <a:ext cx="1036869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Economie</a:t>
            </a:r>
            <a:endParaRPr kumimoji="0" lang="nl-NL" sz="5400" b="1" u="none" strike="noStrike" kern="1200" cap="none" spc="0" normalizeH="0" noProof="0" dirty="0">
              <a:ln w="12700">
                <a:noFill/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67199-933E-FA49-AFC1-E80C17EE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isk</a:t>
            </a:r>
          </a:p>
        </p:txBody>
      </p:sp>
      <p:graphicFrame>
        <p:nvGraphicFramePr>
          <p:cNvPr id="3" name="Tijdelijke aanduiding voor inhoud 3">
            <a:extLst>
              <a:ext uri="{FF2B5EF4-FFF2-40B4-BE49-F238E27FC236}">
                <a16:creationId xmlns:a16="http://schemas.microsoft.com/office/drawing/2014/main" id="{16D90346-DFEC-A2C7-112C-412D693E4F5F}"/>
              </a:ext>
            </a:extLst>
          </p:cNvPr>
          <p:cNvGraphicFramePr>
            <a:graphicFrameLocks/>
          </p:cNvGraphicFramePr>
          <p:nvPr/>
        </p:nvGraphicFramePr>
        <p:xfrm>
          <a:off x="266694" y="1113559"/>
          <a:ext cx="9728206" cy="4698335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4376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31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kumimoji="0" lang="nl-NL" sz="33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 panose="020B0503030403020204"/>
                        </a:rPr>
                        <a:t>Economie</a:t>
                      </a:r>
                      <a:endParaRPr lang="nl-NL" sz="3300" dirty="0">
                        <a:solidFill>
                          <a:schemeClr val="tx1"/>
                        </a:solidFill>
                        <a:latin typeface="Myriad Pro" panose="020B0503030403020204"/>
                      </a:endParaRPr>
                    </a:p>
                  </a:txBody>
                  <a:tcPr marL="68580" marR="68580" marT="31173" marB="31173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kumimoji="0" lang="nl-NL" sz="33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 panose="020B0503030403020204"/>
                        </a:rPr>
                        <a:t>Bedrijfseconomie</a:t>
                      </a:r>
                      <a:endParaRPr lang="nl-NL" sz="3300" dirty="0">
                        <a:solidFill>
                          <a:schemeClr val="tx1"/>
                        </a:solidFill>
                        <a:latin typeface="Myriad Pro" panose="020B0503030403020204"/>
                      </a:endParaRPr>
                    </a:p>
                  </a:txBody>
                  <a:tcPr marL="68580" marR="68580" marT="31173" marB="3117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De</a:t>
                      </a:r>
                      <a:r>
                        <a:rPr lang="nl-NL" sz="2000" baseline="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 wereld</a:t>
                      </a:r>
                      <a:endParaRPr lang="nl-NL" sz="2000" dirty="0">
                        <a:solidFill>
                          <a:schemeClr val="tx1"/>
                        </a:solidFill>
                        <a:latin typeface="Myriad Pro" panose="020B0503030403020204"/>
                      </a:endParaRPr>
                    </a:p>
                  </a:txBody>
                  <a:tcPr marL="68580" marR="68580" marT="31173" marB="31173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Eén</a:t>
                      </a:r>
                      <a:r>
                        <a:rPr lang="nl-NL" sz="2000" baseline="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 bedrijf</a:t>
                      </a:r>
                      <a:endParaRPr lang="nl-NL" sz="2000" dirty="0">
                        <a:solidFill>
                          <a:schemeClr val="tx1"/>
                        </a:solidFill>
                        <a:latin typeface="Myriad Pro" panose="020B0503030403020204"/>
                      </a:endParaRPr>
                    </a:p>
                  </a:txBody>
                  <a:tcPr marL="68580" marR="68580" marT="31173" marB="3117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Veel redeneren</a:t>
                      </a:r>
                      <a:r>
                        <a:rPr lang="nl-NL" sz="2000" baseline="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 </a:t>
                      </a:r>
                      <a:endParaRPr lang="nl-NL" sz="2000" dirty="0">
                        <a:solidFill>
                          <a:schemeClr val="tx1"/>
                        </a:solidFill>
                        <a:latin typeface="Myriad Pro" panose="020B0503030403020204"/>
                      </a:endParaRPr>
                    </a:p>
                  </a:txBody>
                  <a:tcPr marL="68580" marR="68580" marT="31173" marB="31173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Veel rekenwerk</a:t>
                      </a:r>
                    </a:p>
                  </a:txBody>
                  <a:tcPr marL="68580" marR="68580" marT="31173" marB="3117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4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Werken</a:t>
                      </a:r>
                      <a:r>
                        <a:rPr lang="nl-NL" sz="2000" baseline="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 met grafieken</a:t>
                      </a:r>
                      <a:endParaRPr lang="nl-NL" sz="2000" dirty="0">
                        <a:solidFill>
                          <a:schemeClr val="tx1"/>
                        </a:solidFill>
                        <a:latin typeface="Myriad Pro" panose="020B0503030403020204"/>
                      </a:endParaRPr>
                    </a:p>
                  </a:txBody>
                  <a:tcPr marL="68580" marR="68580" marT="31173" marB="31173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Werken</a:t>
                      </a:r>
                      <a:r>
                        <a:rPr lang="nl-NL" sz="2000" baseline="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 met tekst en</a:t>
                      </a:r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 bronnen</a:t>
                      </a:r>
                    </a:p>
                  </a:txBody>
                  <a:tcPr marL="68580" marR="68580" marT="31173" marB="3117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92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Inzicht creëren</a:t>
                      </a:r>
                      <a:r>
                        <a:rPr lang="nl-NL" sz="2000" baseline="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 </a:t>
                      </a:r>
                      <a:endParaRPr lang="nl-NL" sz="2000" dirty="0">
                        <a:solidFill>
                          <a:schemeClr val="tx1"/>
                        </a:solidFill>
                        <a:latin typeface="Myriad Pro" panose="020B0503030403020204"/>
                      </a:endParaRPr>
                    </a:p>
                  </a:txBody>
                  <a:tcPr marL="68580" marR="68580" marT="31173" marB="31173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Financiële levens- en bedrijfsvraagstukken</a:t>
                      </a:r>
                    </a:p>
                  </a:txBody>
                  <a:tcPr marL="68580" marR="68580" marT="31173" marB="31173"/>
                </a:tc>
                <a:extLst>
                  <a:ext uri="{0D108BD9-81ED-4DB2-BD59-A6C34878D82A}">
                    <a16:rowId xmlns:a16="http://schemas.microsoft.com/office/drawing/2014/main" val="2132794078"/>
                  </a:ext>
                </a:extLst>
              </a:tr>
              <a:tr h="13336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40% REKENWERK</a:t>
                      </a:r>
                    </a:p>
                    <a:p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60% LEERWERK</a:t>
                      </a:r>
                    </a:p>
                  </a:txBody>
                  <a:tcPr marL="68580" marR="68580" marT="31173" marB="31173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60% REKENWERK</a:t>
                      </a:r>
                    </a:p>
                    <a:p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40% LEERWERK </a:t>
                      </a:r>
                    </a:p>
                    <a:p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Dus: formules leren en veel</a:t>
                      </a:r>
                      <a:r>
                        <a:rPr lang="nl-NL" sz="2000" baseline="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 oefenen in toepassing!</a:t>
                      </a:r>
                      <a:endParaRPr lang="nl-NL" sz="2000" dirty="0">
                        <a:solidFill>
                          <a:schemeClr val="tx1"/>
                        </a:solidFill>
                        <a:latin typeface="Myriad Pro" panose="020B0503030403020204"/>
                      </a:endParaRPr>
                    </a:p>
                  </a:txBody>
                  <a:tcPr marL="68580" marR="68580" marT="31173" marB="3117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76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Begrijpen</a:t>
                      </a:r>
                      <a:r>
                        <a:rPr lang="nl-NL" sz="2000" baseline="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 van (wereldwijd) nieuws en ontwikkelingen</a:t>
                      </a:r>
                      <a:endParaRPr lang="nl-NL" sz="2000" dirty="0">
                        <a:solidFill>
                          <a:schemeClr val="tx1"/>
                        </a:solidFill>
                        <a:latin typeface="Myriad Pro" panose="020B0503030403020204"/>
                      </a:endParaRPr>
                    </a:p>
                  </a:txBody>
                  <a:tcPr marL="68580" marR="68580" marT="31173" marB="31173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Begrijpen van bedrijfsvoering. </a:t>
                      </a:r>
                    </a:p>
                    <a:p>
                      <a:r>
                        <a:rPr lang="nl-NL" sz="2000" dirty="0">
                          <a:solidFill>
                            <a:schemeClr val="tx1"/>
                          </a:solidFill>
                          <a:latin typeface="Myriad Pro" panose="020B0503030403020204"/>
                        </a:rPr>
                        <a:t>Eigen bedrijf? Management?</a:t>
                      </a:r>
                    </a:p>
                  </a:txBody>
                  <a:tcPr marL="68580" marR="68580" marT="31173" marB="31173"/>
                </a:tc>
                <a:extLst>
                  <a:ext uri="{0D108BD9-81ED-4DB2-BD59-A6C34878D82A}">
                    <a16:rowId xmlns:a16="http://schemas.microsoft.com/office/drawing/2014/main" val="3119525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8624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0" y="1764145"/>
            <a:ext cx="6737063" cy="40754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8176381" cy="17641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66694" y="95114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u="none" strike="noStrike" kern="1200" cap="none" spc="0" normalizeH="0" noProof="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yriad Pro" panose="020B0503030403020204" pitchFamily="34" charset="0"/>
              </a:rPr>
              <a:t>Contact / vragen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66694" y="2173089"/>
            <a:ext cx="592197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3525" indent="-263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0725" indent="-263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nl-NL" altLang="en-US" dirty="0">
                <a:solidFill>
                  <a:schemeClr val="bg1"/>
                </a:solidFill>
                <a:latin typeface="Myriad Pro" panose="020B0503030403020204" pitchFamily="34" charset="0"/>
              </a:rPr>
              <a:t>Martijn Kors</a:t>
            </a:r>
          </a:p>
          <a:p>
            <a:pPr>
              <a:spcBef>
                <a:spcPct val="0"/>
              </a:spcBef>
              <a:defRPr/>
            </a:pPr>
            <a:r>
              <a:rPr lang="nl-NL" altLang="en-US" dirty="0">
                <a:solidFill>
                  <a:schemeClr val="bg1"/>
                </a:solidFill>
                <a:latin typeface="Myriad Pro" panose="020B0503030403020204" pitchFamily="34" charset="0"/>
              </a:rPr>
              <a:t>Docent aardrijkskunde</a:t>
            </a:r>
          </a:p>
          <a:p>
            <a:pPr>
              <a:spcBef>
                <a:spcPct val="0"/>
              </a:spcBef>
              <a:defRPr/>
            </a:pPr>
            <a:r>
              <a:rPr lang="nl-NL" altLang="en-US" dirty="0">
                <a:solidFill>
                  <a:schemeClr val="bg1"/>
                </a:solidFill>
                <a:latin typeface="Myriad Pro" panose="020B0503030403020204" pitchFamily="34" charset="0"/>
              </a:rPr>
              <a:t>Decaan havo/vwo</a:t>
            </a:r>
          </a:p>
          <a:p>
            <a:pPr>
              <a:spcBef>
                <a:spcPct val="0"/>
              </a:spcBef>
              <a:defRPr/>
            </a:pPr>
            <a:endParaRPr lang="nl-NL" alt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nl-NL" altLang="en-US" dirty="0">
                <a:solidFill>
                  <a:schemeClr val="bg1"/>
                </a:solidFill>
                <a:latin typeface="Myriad Pro" panose="020B0503030403020204" pitchFamily="34" charset="0"/>
              </a:rPr>
              <a:t>M.kors@rsgterapel.nl</a:t>
            </a:r>
          </a:p>
          <a:p>
            <a:pPr>
              <a:spcBef>
                <a:spcPct val="0"/>
              </a:spcBef>
              <a:defRPr/>
            </a:pPr>
            <a:endParaRPr lang="nl-NL" alt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>
              <a:spcBef>
                <a:spcPct val="0"/>
              </a:spcBef>
              <a:defRPr/>
            </a:pPr>
            <a:endParaRPr kumimoji="0" lang="nl-NL" altLang="en-US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isk</a:t>
            </a:r>
          </a:p>
        </p:txBody>
      </p:sp>
      <p:pic>
        <p:nvPicPr>
          <p:cNvPr id="13314" name="Picture 2" descr="Hij kostte meer dan 12 miljoen euro en is nu afgerond: de ver- en nieuwbouw  van de Regionale Scholengemeenschap in Ter Apel; op 28 september wordt de  nieuwe campus officieel ingewijd -">
            <a:extLst>
              <a:ext uri="{FF2B5EF4-FFF2-40B4-BE49-F238E27FC236}">
                <a16:creationId xmlns:a16="http://schemas.microsoft.com/office/drawing/2014/main" id="{4AE0AF61-AF40-933B-14DB-116C732C5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858" y="2501900"/>
            <a:ext cx="5158419" cy="32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1A190CC-19F1-3BF7-191C-45575B2B6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85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0" y="0"/>
            <a:ext cx="9756396" cy="583955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000" b="1" dirty="0"/>
              <a:t>  VMBO </a:t>
            </a: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67199-933E-FA49-AFC1-E80C17EE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 err="1">
                <a:solidFill>
                  <a:srgbClr val="7A222E"/>
                </a:solidFill>
              </a:rPr>
              <a:t>isk</a:t>
            </a:r>
            <a:endParaRPr lang="nl-NL" dirty="0">
              <a:solidFill>
                <a:srgbClr val="7A222E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AAB5327-8FC8-A80F-4EFB-F1636247B3F0}"/>
              </a:ext>
            </a:extLst>
          </p:cNvPr>
          <p:cNvSpPr txBox="1">
            <a:spLocks noChangeArrowheads="1"/>
          </p:cNvSpPr>
          <p:nvPr/>
        </p:nvSpPr>
        <p:spPr>
          <a:xfrm>
            <a:off x="912813" y="1905000"/>
            <a:ext cx="8110537" cy="30956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>
                <a:solidFill>
                  <a:schemeClr val="bg1"/>
                </a:solidFill>
              </a:rPr>
              <a:t>Theoretische Leerweg (MAVO)	(TL) </a:t>
            </a:r>
          </a:p>
          <a:p>
            <a:r>
              <a:rPr lang="pt-BR" sz="3200" strike="sngStrike" dirty="0">
                <a:solidFill>
                  <a:schemeClr val="bg1"/>
                </a:solidFill>
              </a:rPr>
              <a:t>Gemengde Leerweg 			(GL)</a:t>
            </a:r>
          </a:p>
          <a:p>
            <a:r>
              <a:rPr lang="pt-BR" sz="3200" dirty="0">
                <a:solidFill>
                  <a:schemeClr val="bg1"/>
                </a:solidFill>
              </a:rPr>
              <a:t>Kaderberoepsgerichte Leerweg	(KBL)</a:t>
            </a:r>
          </a:p>
          <a:p>
            <a:r>
              <a:rPr lang="pt-BR" sz="3200" dirty="0">
                <a:solidFill>
                  <a:schemeClr val="bg1"/>
                </a:solidFill>
              </a:rPr>
              <a:t>Basisberoepsgerichte Leerweg 	(BBL)</a:t>
            </a:r>
          </a:p>
        </p:txBody>
      </p:sp>
    </p:spTree>
    <p:extLst>
      <p:ext uri="{BB962C8B-B14F-4D97-AF65-F5344CB8AC3E}">
        <p14:creationId xmlns:p14="http://schemas.microsoft.com/office/powerpoint/2010/main" val="364035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0" y="0"/>
            <a:ext cx="9756396" cy="583955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Arial" charset="0"/>
              </a:rPr>
              <a:t>6 examenvakken waarvan 2 binnen een profiel.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Arial" charset="0"/>
              </a:rPr>
              <a:t>Nederlands en Engels zijn verplicht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Arial" charset="0"/>
              </a:rPr>
              <a:t>Maatschappijleer wordt in klas 4 als shoolexamen afgerond. Het (afgeronde) cijfer telt mee als eindexamencijfer!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Arial" charset="0"/>
              </a:rPr>
              <a:t>Kunstvakken 1 en LO moeten voldoende/goed zijn! </a:t>
            </a:r>
            <a:br>
              <a:rPr lang="pt-BR" sz="2800" dirty="0">
                <a:solidFill>
                  <a:schemeClr val="bg1"/>
                </a:solidFill>
                <a:latin typeface="Arial" charset="0"/>
              </a:rPr>
            </a:br>
            <a:endParaRPr lang="nl-NL" sz="2800" dirty="0">
              <a:solidFill>
                <a:schemeClr val="bg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000" b="1" dirty="0"/>
              <a:t>  Mavo 4</a:t>
            </a: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67199-933E-FA49-AFC1-E80C17EE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 err="1">
                <a:solidFill>
                  <a:srgbClr val="7A222E"/>
                </a:solidFill>
              </a:rPr>
              <a:t>isk</a:t>
            </a:r>
            <a:endParaRPr lang="nl-NL" dirty="0">
              <a:solidFill>
                <a:srgbClr val="7A2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93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0" y="0"/>
            <a:ext cx="9756396" cy="583955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000" b="1" dirty="0"/>
              <a:t>  Profielen mavo</a:t>
            </a: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67199-933E-FA49-AFC1-E80C17EE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 err="1">
                <a:solidFill>
                  <a:srgbClr val="7A222E"/>
                </a:solidFill>
              </a:rPr>
              <a:t>isk</a:t>
            </a:r>
            <a:endParaRPr lang="nl-NL" dirty="0">
              <a:solidFill>
                <a:srgbClr val="7A222E"/>
              </a:solidFill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749D8A8C-B23E-46F0-8FB6-83C489D98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47" y="1439041"/>
            <a:ext cx="9489702" cy="264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1"/>
                </a:solidFill>
                <a:latin typeface="Arial" charset="0"/>
              </a:rPr>
              <a:t>Techniek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1"/>
                </a:solidFill>
                <a:latin typeface="Arial" charset="0"/>
              </a:rPr>
              <a:t>Zorg en welzijn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1"/>
                </a:solidFill>
                <a:latin typeface="Arial" charset="0"/>
              </a:rPr>
              <a:t>Economie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1"/>
                </a:solidFill>
                <a:latin typeface="Arial" charset="0"/>
              </a:rPr>
              <a:t>Groen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CDD292F-787F-0830-090F-F91D1A304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188" y="1568695"/>
            <a:ext cx="5022552" cy="29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50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0" y="0"/>
            <a:ext cx="9756396" cy="583955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000" b="1" dirty="0">
                <a:solidFill>
                  <a:schemeClr val="bg1"/>
                </a:solidFill>
              </a:rPr>
              <a:t>  Profielen mavo</a:t>
            </a: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67199-933E-FA49-AFC1-E80C17EE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 err="1">
                <a:solidFill>
                  <a:srgbClr val="7A222E"/>
                </a:solidFill>
              </a:rPr>
              <a:t>isk</a:t>
            </a:r>
            <a:endParaRPr lang="nl-NL" dirty="0">
              <a:solidFill>
                <a:srgbClr val="7A222E"/>
              </a:solidFill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749D8A8C-B23E-46F0-8FB6-83C489D98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694" y="1272323"/>
            <a:ext cx="9489702" cy="294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buNone/>
            </a:pPr>
            <a:r>
              <a:rPr lang="nl-NL" altLang="en-US" b="1" dirty="0">
                <a:solidFill>
                  <a:schemeClr val="bg1"/>
                </a:solidFill>
                <a:latin typeface="+mn-lt"/>
              </a:rPr>
              <a:t>Profiel Techniek</a:t>
            </a:r>
          </a:p>
          <a:p>
            <a:pPr algn="l" rtl="0" fontAlgn="base">
              <a:buNone/>
            </a:pPr>
            <a:endParaRPr lang="nl-NL" altLang="en-US" dirty="0">
              <a:solidFill>
                <a:schemeClr val="bg1"/>
              </a:solidFill>
              <a:latin typeface="+mn-lt"/>
            </a:endParaRPr>
          </a:p>
          <a:p>
            <a:pPr algn="l" rtl="0" fontAlgn="base">
              <a:buNone/>
            </a:pPr>
            <a:r>
              <a:rPr kumimoji="0" lang="nl-NL" altLang="en-US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Verplichte vakken:</a:t>
            </a:r>
          </a:p>
          <a:p>
            <a:pPr marL="457200" indent="-457200" fontAlgn="base"/>
            <a:r>
              <a:rPr lang="nl-NL" altLang="en-US" dirty="0">
                <a:solidFill>
                  <a:schemeClr val="bg1"/>
                </a:solidFill>
                <a:latin typeface="+mn-lt"/>
              </a:rPr>
              <a:t>Wiskunde</a:t>
            </a:r>
          </a:p>
          <a:p>
            <a:pPr marL="457200" indent="-457200" fontAlgn="base"/>
            <a:r>
              <a:rPr kumimoji="0" lang="nl-NL" altLang="en-US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Nask1 (natuurkunde)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E368248-BF9C-7111-201D-8B69EA292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034" y="1783210"/>
            <a:ext cx="5138561" cy="342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52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0" y="0"/>
            <a:ext cx="9756396" cy="583955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000" b="1" dirty="0">
                <a:solidFill>
                  <a:schemeClr val="bg1"/>
                </a:solidFill>
              </a:rPr>
              <a:t>  Profielen mavo</a:t>
            </a: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67199-933E-FA49-AFC1-E80C17EE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 err="1">
                <a:solidFill>
                  <a:srgbClr val="7A222E"/>
                </a:solidFill>
              </a:rPr>
              <a:t>isk</a:t>
            </a:r>
            <a:endParaRPr lang="nl-NL" dirty="0">
              <a:solidFill>
                <a:srgbClr val="7A222E"/>
              </a:solidFill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749D8A8C-B23E-46F0-8FB6-83C489D98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694" y="1272323"/>
            <a:ext cx="9489702" cy="413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buNone/>
            </a:pPr>
            <a:r>
              <a:rPr lang="nl-NL" altLang="en-US" b="1" dirty="0">
                <a:solidFill>
                  <a:schemeClr val="bg1"/>
                </a:solidFill>
                <a:latin typeface="+mn-lt"/>
              </a:rPr>
              <a:t>Profiel Zorg &amp; welzijn</a:t>
            </a:r>
          </a:p>
          <a:p>
            <a:pPr fontAlgn="base">
              <a:buNone/>
            </a:pPr>
            <a:endParaRPr lang="nl-NL" altLang="en-US" dirty="0">
              <a:solidFill>
                <a:schemeClr val="bg1"/>
              </a:solidFill>
              <a:latin typeface="+mn-lt"/>
            </a:endParaRPr>
          </a:p>
          <a:p>
            <a:pPr fontAlgn="base">
              <a:buNone/>
            </a:pPr>
            <a:r>
              <a:rPr lang="nl-NL" altLang="en-US" dirty="0">
                <a:solidFill>
                  <a:schemeClr val="bg1"/>
                </a:solidFill>
                <a:latin typeface="+mn-lt"/>
              </a:rPr>
              <a:t>Verplichte vakken:</a:t>
            </a:r>
          </a:p>
          <a:p>
            <a:pPr marL="457200" indent="-457200" fontAlgn="base"/>
            <a:r>
              <a:rPr lang="nl-NL" altLang="en-US" dirty="0">
                <a:solidFill>
                  <a:schemeClr val="bg1"/>
                </a:solidFill>
                <a:latin typeface="+mn-lt"/>
              </a:rPr>
              <a:t>Biologie</a:t>
            </a:r>
          </a:p>
          <a:p>
            <a:pPr marL="457200" indent="-457200" fontAlgn="base"/>
            <a:r>
              <a:rPr lang="nl-NL" altLang="en-US" dirty="0">
                <a:solidFill>
                  <a:schemeClr val="bg1"/>
                </a:solidFill>
                <a:latin typeface="+mn-lt"/>
              </a:rPr>
              <a:t>Wiskunde 	</a:t>
            </a:r>
            <a:r>
              <a:rPr lang="nl-NL" altLang="en-US" b="1" u="sng" dirty="0">
                <a:solidFill>
                  <a:schemeClr val="bg1"/>
                </a:solidFill>
                <a:latin typeface="+mn-lt"/>
              </a:rPr>
              <a:t>OF</a:t>
            </a:r>
            <a:r>
              <a:rPr lang="nl-NL" altLang="en-US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fontAlgn="base">
              <a:buNone/>
            </a:pPr>
            <a:r>
              <a:rPr lang="nl-NL" altLang="en-US" dirty="0">
                <a:solidFill>
                  <a:schemeClr val="bg1"/>
                </a:solidFill>
                <a:latin typeface="+mn-lt"/>
              </a:rPr>
              <a:t>     Geschiedenis </a:t>
            </a:r>
            <a:r>
              <a:rPr lang="nl-NL" altLang="en-US" b="1" u="sng" dirty="0">
                <a:solidFill>
                  <a:schemeClr val="bg1"/>
                </a:solidFill>
                <a:latin typeface="+mn-lt"/>
              </a:rPr>
              <a:t>OF</a:t>
            </a:r>
            <a:r>
              <a:rPr lang="nl-NL" altLang="en-US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fontAlgn="base">
              <a:buNone/>
            </a:pPr>
            <a:r>
              <a:rPr lang="nl-NL" altLang="en-US" dirty="0">
                <a:solidFill>
                  <a:schemeClr val="bg1"/>
                </a:solidFill>
                <a:latin typeface="+mn-lt"/>
              </a:rPr>
              <a:t>     Aardrijkskunde</a:t>
            </a:r>
            <a:endParaRPr lang="nl-NL" altLang="en-US" b="1" u="sng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5EF17C3-171E-4D0E-210B-A49D75848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198" y="1610687"/>
            <a:ext cx="5454938" cy="363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79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3A25BC48-3D64-FB4A-B3AC-0194E4989389}"/>
              </a:ext>
            </a:extLst>
          </p:cNvPr>
          <p:cNvSpPr/>
          <p:nvPr/>
        </p:nvSpPr>
        <p:spPr>
          <a:xfrm>
            <a:off x="6737063" y="0"/>
            <a:ext cx="5454937" cy="5839555"/>
          </a:xfrm>
          <a:prstGeom prst="rect">
            <a:avLst/>
          </a:prstGeom>
          <a:solidFill>
            <a:srgbClr val="F7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CD84399-BEE9-4241-B090-A1423AF2C0B3}"/>
              </a:ext>
            </a:extLst>
          </p:cNvPr>
          <p:cNvSpPr/>
          <p:nvPr/>
        </p:nvSpPr>
        <p:spPr>
          <a:xfrm>
            <a:off x="0" y="0"/>
            <a:ext cx="9756396" cy="583955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F4713B-74D0-B14E-A717-B5150453B5FC}"/>
              </a:ext>
            </a:extLst>
          </p:cNvPr>
          <p:cNvSpPr/>
          <p:nvPr/>
        </p:nvSpPr>
        <p:spPr>
          <a:xfrm>
            <a:off x="0" y="0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000" b="1" dirty="0">
                <a:solidFill>
                  <a:schemeClr val="bg1"/>
                </a:solidFill>
              </a:rPr>
              <a:t>  Profielen mavo</a:t>
            </a: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31A673C1-687A-2744-9B15-1FCC09A7E692}"/>
              </a:ext>
            </a:extLst>
          </p:cNvPr>
          <p:cNvSpPr/>
          <p:nvPr/>
        </p:nvSpPr>
        <p:spPr>
          <a:xfrm flipH="1">
            <a:off x="4015619" y="5839556"/>
            <a:ext cx="8176381" cy="1018444"/>
          </a:xfrm>
          <a:custGeom>
            <a:avLst/>
            <a:gdLst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8176381 w 8176381"/>
              <a:gd name="connsiteY2" fmla="*/ 1018444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  <a:gd name="connsiteX0" fmla="*/ 0 w 8176381"/>
              <a:gd name="connsiteY0" fmla="*/ 0 h 1018444"/>
              <a:gd name="connsiteX1" fmla="*/ 8176381 w 8176381"/>
              <a:gd name="connsiteY1" fmla="*/ 0 h 1018444"/>
              <a:gd name="connsiteX2" fmla="*/ 6744305 w 8176381"/>
              <a:gd name="connsiteY2" fmla="*/ 1013606 h 1018444"/>
              <a:gd name="connsiteX3" fmla="*/ 0 w 8176381"/>
              <a:gd name="connsiteY3" fmla="*/ 1018444 h 1018444"/>
              <a:gd name="connsiteX4" fmla="*/ 0 w 8176381"/>
              <a:gd name="connsiteY4" fmla="*/ 0 h 101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6381" h="1018444">
                <a:moveTo>
                  <a:pt x="0" y="0"/>
                </a:moveTo>
                <a:lnTo>
                  <a:pt x="8176381" y="0"/>
                </a:lnTo>
                <a:lnTo>
                  <a:pt x="6744305" y="1013606"/>
                </a:lnTo>
                <a:lnTo>
                  <a:pt x="0" y="1018444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67199-933E-FA49-AFC1-E80C17EE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808" y="4395018"/>
            <a:ext cx="6288340" cy="444366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A2E3F6-77D1-C94B-96E2-0D482D8D30E0}"/>
              </a:ext>
            </a:extLst>
          </p:cNvPr>
          <p:cNvSpPr/>
          <p:nvPr/>
        </p:nvSpPr>
        <p:spPr>
          <a:xfrm>
            <a:off x="9046946" y="5871724"/>
            <a:ext cx="2845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Samen bouwen</a:t>
            </a:r>
          </a:p>
          <a:p>
            <a:pPr lvl="0" algn="r">
              <a:defRPr/>
            </a:pPr>
            <a:r>
              <a:rPr lang="nl-NL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riad Pro" panose="020B0503030403020204" pitchFamily="34" charset="0"/>
              </a:rPr>
              <a:t>aan de toekomst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7AD842-EDA5-5A49-B6F0-464E07028F14}"/>
              </a:ext>
            </a:extLst>
          </p:cNvPr>
          <p:cNvSpPr txBox="1"/>
          <p:nvPr/>
        </p:nvSpPr>
        <p:spPr>
          <a:xfrm>
            <a:off x="2246366" y="6432182"/>
            <a:ext cx="242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A222E"/>
                </a:solidFill>
              </a:rPr>
              <a:t>vwo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havo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>
                <a:solidFill>
                  <a:srgbClr val="7A222E"/>
                </a:solidFill>
              </a:rPr>
              <a:t>vmbo</a:t>
            </a:r>
            <a:r>
              <a:rPr lang="nl-NL" dirty="0"/>
              <a:t> </a:t>
            </a:r>
            <a:r>
              <a:rPr lang="nl-NL" dirty="0">
                <a:solidFill>
                  <a:srgbClr val="F7A700"/>
                </a:solidFill>
              </a:rPr>
              <a:t>|</a:t>
            </a:r>
            <a:r>
              <a:rPr lang="nl-NL" dirty="0"/>
              <a:t> </a:t>
            </a:r>
            <a:r>
              <a:rPr lang="nl-NL" dirty="0" err="1">
                <a:solidFill>
                  <a:srgbClr val="7A222E"/>
                </a:solidFill>
              </a:rPr>
              <a:t>isk</a:t>
            </a:r>
            <a:endParaRPr lang="nl-NL" dirty="0">
              <a:solidFill>
                <a:srgbClr val="7A222E"/>
              </a:solidFill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749D8A8C-B23E-46F0-8FB6-83C489D98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694" y="1272323"/>
            <a:ext cx="9489702" cy="346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buNone/>
            </a:pPr>
            <a:r>
              <a:rPr lang="nl-NL" altLang="en-US" b="1" dirty="0">
                <a:solidFill>
                  <a:schemeClr val="bg1"/>
                </a:solidFill>
                <a:latin typeface="+mn-lt"/>
              </a:rPr>
              <a:t>Profiel Economie</a:t>
            </a:r>
          </a:p>
          <a:p>
            <a:pPr fontAlgn="base">
              <a:buNone/>
            </a:pPr>
            <a:endParaRPr lang="nl-NL" altLang="en-US" dirty="0">
              <a:solidFill>
                <a:schemeClr val="bg1"/>
              </a:solidFill>
              <a:latin typeface="+mn-lt"/>
            </a:endParaRPr>
          </a:p>
          <a:p>
            <a:pPr fontAlgn="base">
              <a:buNone/>
            </a:pPr>
            <a:r>
              <a:rPr lang="nl-NL" altLang="en-US" dirty="0">
                <a:solidFill>
                  <a:schemeClr val="bg1"/>
                </a:solidFill>
                <a:latin typeface="+mn-lt"/>
              </a:rPr>
              <a:t>Verplichte vakken:</a:t>
            </a:r>
          </a:p>
          <a:p>
            <a:pPr marL="457200" indent="-457200" fontAlgn="base"/>
            <a:r>
              <a:rPr lang="nl-NL" altLang="en-US" dirty="0">
                <a:solidFill>
                  <a:schemeClr val="bg1"/>
                </a:solidFill>
                <a:latin typeface="+mn-lt"/>
              </a:rPr>
              <a:t>Economie</a:t>
            </a:r>
          </a:p>
          <a:p>
            <a:pPr marL="457200" indent="-457200" fontAlgn="base"/>
            <a:r>
              <a:rPr lang="nl-NL" altLang="en-US" dirty="0">
                <a:solidFill>
                  <a:schemeClr val="bg1"/>
                </a:solidFill>
                <a:latin typeface="+mn-lt"/>
              </a:rPr>
              <a:t>Frans </a:t>
            </a:r>
            <a:r>
              <a:rPr lang="nl-NL" altLang="en-US" b="1" u="sng" dirty="0">
                <a:solidFill>
                  <a:schemeClr val="bg1"/>
                </a:solidFill>
                <a:latin typeface="+mn-lt"/>
              </a:rPr>
              <a:t>OF</a:t>
            </a:r>
            <a:r>
              <a:rPr lang="nl-NL" altLang="en-US" dirty="0">
                <a:solidFill>
                  <a:schemeClr val="bg1"/>
                </a:solidFill>
                <a:latin typeface="+mn-lt"/>
              </a:rPr>
              <a:t> Duits </a:t>
            </a:r>
            <a:r>
              <a:rPr lang="nl-NL" altLang="en-US" b="1" u="sng" dirty="0">
                <a:solidFill>
                  <a:schemeClr val="bg1"/>
                </a:solidFill>
                <a:latin typeface="+mn-lt"/>
              </a:rPr>
              <a:t>OF</a:t>
            </a:r>
            <a:r>
              <a:rPr lang="nl-NL" altLang="en-US" dirty="0">
                <a:solidFill>
                  <a:schemeClr val="bg1"/>
                </a:solidFill>
                <a:latin typeface="+mn-lt"/>
              </a:rPr>
              <a:t> Wiskunde</a:t>
            </a:r>
          </a:p>
          <a:p>
            <a:pPr marL="457200" indent="-457200" fontAlgn="base"/>
            <a:endParaRPr lang="nl-NL" altLang="en-U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76726D3-5EDA-155A-FA76-BFA42ACCB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340" y="1752076"/>
            <a:ext cx="5216105" cy="323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77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4777</TotalTime>
  <Words>6293</Words>
  <Application>Microsoft Office PowerPoint</Application>
  <PresentationFormat>Breedbeeld</PresentationFormat>
  <Paragraphs>737</Paragraphs>
  <Slides>37</Slides>
  <Notes>35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Comic Sans MS</vt:lpstr>
      <vt:lpstr>Myriad Pro</vt:lpstr>
      <vt:lpstr>1_Kantoorthema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Venema, J.D.</dc:creator>
  <cp:lastModifiedBy>Schut, F.</cp:lastModifiedBy>
  <cp:revision>53</cp:revision>
  <dcterms:created xsi:type="dcterms:W3CDTF">2020-06-05T13:31:43Z</dcterms:created>
  <dcterms:modified xsi:type="dcterms:W3CDTF">2024-01-22T09:45:02Z</dcterms:modified>
</cp:coreProperties>
</file>